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46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87" r:id="rId71"/>
    <p:sldId id="388" r:id="rId72"/>
    <p:sldId id="389" r:id="rId73"/>
    <p:sldId id="390" r:id="rId74"/>
    <p:sldId id="391" r:id="rId75"/>
    <p:sldId id="392" r:id="rId76"/>
    <p:sldId id="393" r:id="rId77"/>
    <p:sldId id="394" r:id="rId78"/>
    <p:sldId id="395" r:id="rId79"/>
    <p:sldId id="396" r:id="rId80"/>
    <p:sldId id="397" r:id="rId81"/>
    <p:sldId id="398" r:id="rId82"/>
    <p:sldId id="399" r:id="rId83"/>
    <p:sldId id="400" r:id="rId84"/>
    <p:sldId id="401" r:id="rId85"/>
    <p:sldId id="402" r:id="rId86"/>
    <p:sldId id="403" r:id="rId87"/>
    <p:sldId id="404" r:id="rId88"/>
    <p:sldId id="405" r:id="rId89"/>
    <p:sldId id="406" r:id="rId90"/>
    <p:sldId id="407" r:id="rId91"/>
    <p:sldId id="408" r:id="rId92"/>
    <p:sldId id="409" r:id="rId93"/>
    <p:sldId id="410" r:id="rId94"/>
    <p:sldId id="411" r:id="rId95"/>
    <p:sldId id="412" r:id="rId96"/>
    <p:sldId id="413" r:id="rId97"/>
    <p:sldId id="414" r:id="rId98"/>
    <p:sldId id="415" r:id="rId99"/>
    <p:sldId id="416" r:id="rId100"/>
    <p:sldId id="417" r:id="rId101"/>
    <p:sldId id="418" r:id="rId102"/>
    <p:sldId id="419" r:id="rId103"/>
    <p:sldId id="420" r:id="rId104"/>
    <p:sldId id="421" r:id="rId105"/>
    <p:sldId id="422" r:id="rId106"/>
    <p:sldId id="423" r:id="rId107"/>
    <p:sldId id="424" r:id="rId108"/>
    <p:sldId id="425" r:id="rId109"/>
    <p:sldId id="426" r:id="rId110"/>
    <p:sldId id="427" r:id="rId111"/>
    <p:sldId id="428" r:id="rId112"/>
    <p:sldId id="429" r:id="rId113"/>
    <p:sldId id="430" r:id="rId114"/>
    <p:sldId id="431" r:id="rId115"/>
    <p:sldId id="432" r:id="rId116"/>
    <p:sldId id="433" r:id="rId117"/>
    <p:sldId id="434" r:id="rId118"/>
    <p:sldId id="435" r:id="rId119"/>
    <p:sldId id="436" r:id="rId120"/>
    <p:sldId id="437" r:id="rId121"/>
    <p:sldId id="438" r:id="rId122"/>
    <p:sldId id="439" r:id="rId123"/>
    <p:sldId id="440" r:id="rId124"/>
    <p:sldId id="441" r:id="rId125"/>
    <p:sldId id="442" r:id="rId126"/>
    <p:sldId id="443" r:id="rId127"/>
    <p:sldId id="444" r:id="rId128"/>
    <p:sldId id="445" r:id="rId129"/>
    <p:sldId id="446" r:id="rId130"/>
    <p:sldId id="447" r:id="rId131"/>
    <p:sldId id="448" r:id="rId132"/>
    <p:sldId id="449" r:id="rId133"/>
    <p:sldId id="450" r:id="rId134"/>
    <p:sldId id="451" r:id="rId135"/>
    <p:sldId id="452" r:id="rId136"/>
    <p:sldId id="453" r:id="rId137"/>
    <p:sldId id="454" r:id="rId138"/>
    <p:sldId id="455" r:id="rId139"/>
    <p:sldId id="456" r:id="rId140"/>
    <p:sldId id="457" r:id="rId141"/>
    <p:sldId id="458" r:id="rId142"/>
    <p:sldId id="459" r:id="rId143"/>
    <p:sldId id="460" r:id="rId144"/>
    <p:sldId id="461" r:id="rId145"/>
    <p:sldId id="462" r:id="rId146"/>
    <p:sldId id="463" r:id="rId147"/>
    <p:sldId id="464" r:id="rId148"/>
    <p:sldId id="465" r:id="rId149"/>
    <p:sldId id="469" r:id="rId150"/>
    <p:sldId id="468" r:id="rId15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6" d="100"/>
          <a:sy n="86" d="100"/>
        </p:scale>
        <p:origin x="-678"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B3FAE-9837-4366-9364-160F6E4AFCD7}" type="datetimeFigureOut">
              <a:rPr lang="fa-IR" smtClean="0"/>
              <a:pPr/>
              <a:t>08/03/1441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0DC8EDB-188D-42A1-975C-7A76DA4C36C3}" type="slidenum">
              <a:rPr lang="fa-IR" smtClean="0"/>
              <a:pPr/>
              <a:t>‹#›</a:t>
            </a:fld>
            <a:endParaRPr lang="fa-IR"/>
          </a:p>
        </p:txBody>
      </p:sp>
    </p:spTree>
  </p:cSld>
  <p:clrMapOvr>
    <a:masterClrMapping/>
  </p:clrMapOvr>
  <p:transition spd="slow">
    <p:strip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7AB3FAE-9837-4366-9364-160F6E4AFCD7}" type="datetimeFigureOut">
              <a:rPr lang="fa-IR" smtClean="0"/>
              <a:pPr/>
              <a:t>08/03/1441</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0DC8EDB-188D-42A1-975C-7A76DA4C36C3}"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Omid\Desktop\بسم الله الرحمن الرحيم\266.jpg"/>
          <p:cNvPicPr>
            <a:picLocks noChangeAspect="1" noChangeArrowheads="1"/>
          </p:cNvPicPr>
          <p:nvPr/>
        </p:nvPicPr>
        <p:blipFill>
          <a:blip r:embed="rId2"/>
          <a:srcRect/>
          <a:stretch>
            <a:fillRect/>
          </a:stretch>
        </p:blipFill>
        <p:spPr bwMode="auto">
          <a:xfrm>
            <a:off x="214282" y="273395"/>
            <a:ext cx="8697540" cy="6286520"/>
          </a:xfrm>
          <a:prstGeom prst="rect">
            <a:avLst/>
          </a:prstGeom>
          <a:noFill/>
        </p:spPr>
      </p:pic>
    </p:spTree>
  </p:cSld>
  <p:clrMapOvr>
    <a:masterClrMapping/>
  </p:clrMapOvr>
  <p:transition spd="slow">
    <p:strip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normAutofit fontScale="70000" lnSpcReduction="20000"/>
          </a:bodyPr>
          <a:lstStyle/>
          <a:p>
            <a:pPr marL="514350" lvl="0" indent="-514350">
              <a:lnSpc>
                <a:spcPct val="210000"/>
              </a:lnSpc>
              <a:buFont typeface="+mj-lt"/>
              <a:buAutoNum type="arabicPeriod"/>
            </a:pPr>
            <a:r>
              <a:rPr lang="fa-IR" dirty="0"/>
              <a:t>علم اخلاق و </a:t>
            </a:r>
            <a:r>
              <a:rPr lang="fa-IR" dirty="0" smtClean="0"/>
              <a:t>عرفان عملی: </a:t>
            </a:r>
            <a:r>
              <a:rPr lang="fa-IR" dirty="0"/>
              <a:t>میدانیم که عرفان نظری به تبیین جهان هستی می پردازد که این بخش به فلسفه شباهت </a:t>
            </a:r>
            <a:r>
              <a:rPr lang="fa-IR" dirty="0" smtClean="0"/>
              <a:t>زیادی دارد، </a:t>
            </a:r>
            <a:r>
              <a:rPr lang="fa-IR" dirty="0"/>
              <a:t>اما عرفان عملی صحبت از راه رسیدن به کمال است که سالک آن را می </a:t>
            </a:r>
            <a:r>
              <a:rPr lang="fa-IR" dirty="0" smtClean="0"/>
              <a:t>پیماید. </a:t>
            </a:r>
            <a:r>
              <a:rPr lang="fa-IR" dirty="0"/>
              <a:t>بنابراین مباحث عرفان عملی تربیت اخلاقی را در پی </a:t>
            </a:r>
            <a:r>
              <a:rPr lang="fa-IR" dirty="0" smtClean="0"/>
              <a:t>دارد. </a:t>
            </a:r>
            <a:endParaRPr lang="en-US" dirty="0"/>
          </a:p>
          <a:p>
            <a:pPr marL="514350" lvl="0" indent="-514350">
              <a:lnSpc>
                <a:spcPct val="210000"/>
              </a:lnSpc>
              <a:buFont typeface="+mj-lt"/>
              <a:buAutoNum type="arabicPeriod"/>
            </a:pPr>
            <a:r>
              <a:rPr lang="fa-IR" dirty="0"/>
              <a:t>علم اخلاق و علوم تربیتی: شناسایی اصول حاکم بر رفتار انسان در علم روانشناسی و علوم تربیتی بررسی می </a:t>
            </a:r>
            <a:r>
              <a:rPr lang="fa-IR" dirty="0" smtClean="0"/>
              <a:t>شود، </a:t>
            </a:r>
            <a:r>
              <a:rPr lang="fa-IR" dirty="0"/>
              <a:t>بدینوسیله استعدادهای علمی و اخلاقی </a:t>
            </a:r>
            <a:r>
              <a:rPr lang="fa-IR" dirty="0" smtClean="0"/>
              <a:t>انسا ن ها </a:t>
            </a:r>
            <a:r>
              <a:rPr lang="fa-IR" dirty="0"/>
              <a:t>هر چه بیشتر مشخص شود زمینه شکوفایی آنها راحت تر فراهم می </a:t>
            </a:r>
            <a:r>
              <a:rPr lang="fa-IR" dirty="0" smtClean="0"/>
              <a:t>گردد، </a:t>
            </a:r>
            <a:r>
              <a:rPr lang="fa-IR" dirty="0"/>
              <a:t>از طرفی علم اخلاق و علوم تربیتی در بسیاری از حوزه های اخلاقی مسئله مشترکی دارند </a:t>
            </a:r>
            <a:r>
              <a:rPr lang="fa-IR" dirty="0" smtClean="0"/>
              <a:t>و می توان </a:t>
            </a:r>
            <a:r>
              <a:rPr lang="fa-IR" dirty="0"/>
              <a:t>گفت هر دو هدفشان تربیت انسان </a:t>
            </a:r>
            <a:r>
              <a:rPr lang="fa-IR" dirty="0" smtClean="0"/>
              <a:t>است. </a:t>
            </a:r>
            <a:endParaRPr lang="en-US" dirty="0"/>
          </a:p>
          <a:p>
            <a:pPr marL="514350" indent="-514350">
              <a:lnSpc>
                <a:spcPct val="210000"/>
              </a:lnSpc>
              <a:buFont typeface="+mj-lt"/>
              <a:buAutoNum type="arabicPeriod"/>
            </a:pPr>
            <a:endParaRPr lang="fa-IR" dirty="0"/>
          </a:p>
        </p:txBody>
      </p:sp>
    </p:spTree>
  </p:cSld>
  <p:clrMapOvr>
    <a:masterClrMapping/>
  </p:clrMapOvr>
  <p:transition spd="slow">
    <p:strips/>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715436" cy="6286544"/>
          </a:xfrm>
        </p:spPr>
        <p:txBody>
          <a:bodyPr>
            <a:noAutofit/>
          </a:bodyPr>
          <a:lstStyle/>
          <a:p>
            <a:pPr marL="0" indent="0">
              <a:lnSpc>
                <a:spcPct val="170000"/>
              </a:lnSpc>
              <a:buNone/>
            </a:pPr>
            <a:r>
              <a:rPr lang="fa-IR" sz="1750" dirty="0" smtClean="0"/>
              <a:t>در اینجا لازم است به چند مطلب ضروری و لازم در مورد شخص متکبر اشاره ای بنمائیم:</a:t>
            </a:r>
            <a:endParaRPr lang="en-US" sz="1750" dirty="0" smtClean="0"/>
          </a:p>
          <a:p>
            <a:pPr marL="0" indent="0">
              <a:lnSpc>
                <a:spcPct val="170000"/>
              </a:lnSpc>
              <a:buNone/>
            </a:pPr>
            <a:r>
              <a:rPr lang="fa-IR" sz="1750" dirty="0" smtClean="0"/>
              <a:t>الف) علت </a:t>
            </a:r>
            <a:r>
              <a:rPr lang="fa-IR" sz="1750" dirty="0" smtClean="0"/>
              <a:t>کبر؛ </a:t>
            </a:r>
            <a:r>
              <a:rPr lang="fa-IR" sz="1750" dirty="0" smtClean="0"/>
              <a:t>برای کبر و نخوت هفت سبب ذکر گردیده است که فهرست وار چنین است:</a:t>
            </a:r>
            <a:endParaRPr lang="en-US" sz="1750" dirty="0" smtClean="0"/>
          </a:p>
          <a:p>
            <a:pPr marL="0" indent="0">
              <a:lnSpc>
                <a:spcPct val="170000"/>
              </a:lnSpc>
              <a:buNone/>
            </a:pPr>
            <a:r>
              <a:rPr lang="fa-IR" sz="1750" dirty="0" smtClean="0"/>
              <a:t>1- علم	2- عمل	3- نسب	4- جمال	5- قدرت	6- مال	7- طرفدار</a:t>
            </a:r>
            <a:endParaRPr lang="en-US" sz="1750" dirty="0" smtClean="0"/>
          </a:p>
          <a:p>
            <a:pPr marL="0" indent="0">
              <a:lnSpc>
                <a:spcPct val="170000"/>
              </a:lnSpc>
              <a:buNone/>
            </a:pPr>
            <a:r>
              <a:rPr lang="fa-IR" sz="1750" dirty="0" smtClean="0"/>
              <a:t>ب) عاقبت </a:t>
            </a:r>
            <a:r>
              <a:rPr lang="fa-IR" sz="1750" dirty="0" smtClean="0"/>
              <a:t>کبر؛ </a:t>
            </a:r>
            <a:r>
              <a:rPr lang="fa-IR" sz="1750" dirty="0" smtClean="0"/>
              <a:t>چنانکه خواهیم دید از عبارات قرآن کریم و </a:t>
            </a:r>
            <a:r>
              <a:rPr lang="fa-IR" sz="1750" dirty="0" smtClean="0"/>
              <a:t>ائمه معصومین </a:t>
            </a:r>
            <a:r>
              <a:rPr lang="fa-IR" sz="1750" dirty="0" smtClean="0"/>
              <a:t>(ع) بر </a:t>
            </a:r>
            <a:r>
              <a:rPr lang="fa-IR" sz="1750" dirty="0" smtClean="0"/>
              <a:t>می </a:t>
            </a:r>
            <a:r>
              <a:rPr lang="fa-IR" sz="1750" dirty="0" smtClean="0"/>
              <a:t>آید که متکبر را عاقبت بسیار دردآور و زجردهنده چه در دنیا و چه در آخرت در انتظار است. قرآن کریم می فرماید:</a:t>
            </a:r>
            <a:endParaRPr lang="en-US" sz="1750" dirty="0" smtClean="0"/>
          </a:p>
          <a:p>
            <a:pPr marL="0" indent="0">
              <a:lnSpc>
                <a:spcPct val="170000"/>
              </a:lnSpc>
              <a:buNone/>
            </a:pPr>
            <a:r>
              <a:rPr lang="fa-IR" sz="1750" dirty="0" smtClean="0"/>
              <a:t>«فادخُلوا اَبوابَ جَهَنَّم خالدَینَ فیها فَلَبِئسَ مَثوَی المُتَکَبرین»</a:t>
            </a:r>
            <a:endParaRPr lang="en-US" sz="1750" dirty="0" smtClean="0"/>
          </a:p>
          <a:p>
            <a:pPr marL="0" indent="0">
              <a:lnSpc>
                <a:spcPct val="170000"/>
              </a:lnSpc>
              <a:buNone/>
            </a:pPr>
            <a:r>
              <a:rPr lang="fa-IR" sz="1750" dirty="0" smtClean="0"/>
              <a:t>پس فرشتگان خطاب کنند که از هر در به دوزخ داخل شوید که در آنجا همیشه معذب خواهید بود و جایگاه متکبران </a:t>
            </a:r>
            <a:r>
              <a:rPr lang="fa-IR" sz="1750" dirty="0" smtClean="0"/>
              <a:t>چه بسیار </a:t>
            </a:r>
            <a:r>
              <a:rPr lang="fa-IR" sz="1750" dirty="0" smtClean="0"/>
              <a:t>بد منزلگاهی است.</a:t>
            </a:r>
            <a:endParaRPr lang="en-US" sz="1750" dirty="0" smtClean="0"/>
          </a:p>
          <a:p>
            <a:pPr marL="0" indent="0">
              <a:lnSpc>
                <a:spcPct val="170000"/>
              </a:lnSpc>
              <a:buNone/>
            </a:pPr>
            <a:r>
              <a:rPr lang="fa-IR" sz="1750" dirty="0" smtClean="0"/>
              <a:t>از پیامبر اکرم نیز روایت شده که فرمودند: هر کس تکبر ورزد خداوند او را ذلیل می کند. «مَن یَتَکَبرُ یَضعَهُ الله»</a:t>
            </a:r>
          </a:p>
          <a:p>
            <a:pPr marL="0" indent="0">
              <a:buNone/>
            </a:pPr>
            <a:r>
              <a:rPr lang="fa-IR" sz="1750" dirty="0" smtClean="0"/>
              <a:t>امام علی (ع) در عاقبت شخص متکبر می فرماید: «لَیسَ لِلمُتَکَبّر صدیق» برای انسان با تکبر، دوست و رفیقی نمی ماند.</a:t>
            </a:r>
            <a:endParaRPr lang="en-US" sz="1750" dirty="0" smtClean="0"/>
          </a:p>
          <a:p>
            <a:pPr marL="0" indent="0">
              <a:buNone/>
            </a:pPr>
            <a:r>
              <a:rPr lang="fa-IR" sz="1750" dirty="0" smtClean="0"/>
              <a:t>و می فرماید: «اِخذَروا الکِبّرُ فَاِنَّهُ رَأسُ الطُغیان وَ </a:t>
            </a:r>
            <a:r>
              <a:rPr lang="fa-IR" sz="1750" dirty="0"/>
              <a:t> </a:t>
            </a:r>
            <a:r>
              <a:rPr lang="fa-IR" sz="1750" dirty="0" smtClean="0"/>
              <a:t>مَعْصِيَةُ الرَّحمن</a:t>
            </a:r>
            <a:r>
              <a:rPr lang="fa-IR" sz="1750" dirty="0" smtClean="0"/>
              <a:t>» از تکبر نمودن بپرهیزید </a:t>
            </a:r>
            <a:r>
              <a:rPr lang="fa-IR" sz="1750" dirty="0" smtClean="0"/>
              <a:t>چرا که کبر </a:t>
            </a:r>
            <a:r>
              <a:rPr lang="fa-IR" sz="1750" dirty="0" smtClean="0"/>
              <a:t>منشأ سرکشی و نافرمانی </a:t>
            </a:r>
            <a:r>
              <a:rPr lang="fa-IR" sz="1750" dirty="0" smtClean="0"/>
              <a:t>خداوند رحمان </a:t>
            </a:r>
            <a:r>
              <a:rPr lang="fa-IR" sz="1750" dirty="0" smtClean="0"/>
              <a:t>است.</a:t>
            </a:r>
            <a:endParaRPr lang="fa-IR" sz="1750" dirty="0"/>
          </a:p>
        </p:txBody>
      </p:sp>
    </p:spTree>
  </p:cSld>
  <p:clrMapOvr>
    <a:masterClrMapping/>
  </p:clrMapOvr>
  <p:transition spd="slow">
    <p:strips/>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77500" lnSpcReduction="20000"/>
          </a:bodyPr>
          <a:lstStyle/>
          <a:p>
            <a:pPr marL="0" indent="0">
              <a:lnSpc>
                <a:spcPct val="160000"/>
              </a:lnSpc>
              <a:buNone/>
            </a:pPr>
            <a:r>
              <a:rPr lang="fa-IR" b="1" dirty="0" smtClean="0"/>
              <a:t>راه هایی برای سنجش درجه تواضع قلب:</a:t>
            </a:r>
            <a:endParaRPr lang="en-US" b="1" dirty="0" smtClean="0"/>
          </a:p>
          <a:p>
            <a:pPr marL="0" indent="0">
              <a:lnSpc>
                <a:spcPct val="160000"/>
              </a:lnSpc>
              <a:buNone/>
            </a:pPr>
            <a:r>
              <a:rPr lang="fa-IR" dirty="0" smtClean="0"/>
              <a:t>1- در مناظرات و مباحثات با دیگران اگر به راحتی حق آنها را پذیرفت قلبی متواضع دارد و اگر نه در قلب او تکبر وجود دارد.</a:t>
            </a:r>
            <a:endParaRPr lang="en-US" dirty="0" smtClean="0"/>
          </a:p>
          <a:p>
            <a:pPr marL="0" indent="0">
              <a:lnSpc>
                <a:spcPct val="160000"/>
              </a:lnSpc>
              <a:buNone/>
            </a:pPr>
            <a:r>
              <a:rPr lang="fa-IR" dirty="0" smtClean="0"/>
              <a:t>2- اگر مقدم داشتن هم ردیفانش بر او گران نیاید و در مجالس پایین تر نشستن از دیگران </a:t>
            </a:r>
            <a:r>
              <a:rPr lang="fa-IR" dirty="0" smtClean="0"/>
              <a:t>برایش </a:t>
            </a:r>
            <a:r>
              <a:rPr lang="fa-IR" dirty="0" smtClean="0"/>
              <a:t>آسان باشد، دارای تواضع است وگرنه متکبر می باشد.</a:t>
            </a:r>
            <a:endParaRPr lang="en-US" dirty="0" smtClean="0"/>
          </a:p>
          <a:p>
            <a:pPr marL="0" indent="0">
              <a:lnSpc>
                <a:spcPct val="160000"/>
              </a:lnSpc>
              <a:buNone/>
            </a:pPr>
            <a:r>
              <a:rPr lang="fa-IR" dirty="0" smtClean="0"/>
              <a:t>3- اگر پذیرش دعوت افراد فقیر و اقوام جهت رفع حاجت دوستان و خویشان بر او دشوار نباشد، </a:t>
            </a:r>
            <a:r>
              <a:rPr lang="fa-IR" dirty="0" smtClean="0"/>
              <a:t>صفت </a:t>
            </a:r>
            <a:r>
              <a:rPr lang="fa-IR" dirty="0" smtClean="0"/>
              <a:t>خوب متواضع را دارا می باشد وگرنه باید به درمان قلب متکبر خود بپردازد.</a:t>
            </a:r>
            <a:endParaRPr lang="en-US" dirty="0" smtClean="0"/>
          </a:p>
          <a:p>
            <a:pPr marL="0" indent="0">
              <a:lnSpc>
                <a:spcPct val="160000"/>
              </a:lnSpc>
              <a:buNone/>
            </a:pPr>
            <a:r>
              <a:rPr lang="fa-IR" dirty="0" smtClean="0"/>
              <a:t>4- اگر خرید و حمل اشیاء مورد نیاز منزل بر او آسان باشد و از انجام آن احساس شرم نکند متواضع و درغیر اینصورت متکبر است.</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229600" cy="6143668"/>
          </a:xfrm>
        </p:spPr>
        <p:txBody>
          <a:bodyPr>
            <a:noAutofit/>
          </a:bodyPr>
          <a:lstStyle/>
          <a:p>
            <a:pPr marL="0" indent="0">
              <a:lnSpc>
                <a:spcPct val="170000"/>
              </a:lnSpc>
              <a:buNone/>
            </a:pPr>
            <a:r>
              <a:rPr lang="fa-IR" sz="2400" b="1" dirty="0" smtClean="0"/>
              <a:t>صبر و استقامت:</a:t>
            </a:r>
            <a:endParaRPr lang="en-US" sz="2400" b="1" dirty="0" smtClean="0"/>
          </a:p>
          <a:p>
            <a:pPr marL="0" indent="0">
              <a:lnSpc>
                <a:spcPct val="170000"/>
              </a:lnSpc>
              <a:buNone/>
            </a:pPr>
            <a:r>
              <a:rPr lang="fa-IR" sz="2000" b="1" dirty="0" smtClean="0"/>
              <a:t>معنای </a:t>
            </a:r>
            <a:r>
              <a:rPr lang="fa-IR" sz="2000" b="1" dirty="0" smtClean="0"/>
              <a:t>صبر</a:t>
            </a:r>
          </a:p>
          <a:p>
            <a:pPr marL="0" indent="0">
              <a:lnSpc>
                <a:spcPct val="170000"/>
              </a:lnSpc>
              <a:buNone/>
            </a:pPr>
            <a:r>
              <a:rPr lang="fa-IR" sz="1850" dirty="0" smtClean="0"/>
              <a:t>صبر </a:t>
            </a:r>
            <a:r>
              <a:rPr lang="fa-IR" sz="1850" dirty="0" smtClean="0"/>
              <a:t>به معنایی است که حضرت علی (ع) آن را نسبت به ایمان به منزله ی سر نسبت به جسد معرفی کرده است و ایمان بدون صبر را چون جسد بدون سر فاقد هر گونه ارزش دانسته است. خداوند بزرگ در قرآن کریم در آیه 153 سوره بقره بارها اعلام </a:t>
            </a:r>
            <a:r>
              <a:rPr lang="fa-IR" sz="1850" dirty="0" smtClean="0"/>
              <a:t>می </a:t>
            </a:r>
            <a:r>
              <a:rPr lang="fa-IR" sz="1850" dirty="0" smtClean="0"/>
              <a:t>دارد که با صابران است و در آیه 146 سوره آل عمران می گوید: صابران را دوست دارد و بالاتر از همه </a:t>
            </a:r>
            <a:r>
              <a:rPr lang="fa-IR" sz="1850" dirty="0" smtClean="0"/>
              <a:t>اینکه صبر </a:t>
            </a:r>
            <a:r>
              <a:rPr lang="fa-IR" sz="1850" dirty="0" smtClean="0"/>
              <a:t>نصف ایمان است یا تمام ایمان قرار داده شده است، اسلام به مردم دستور به صبر می دهد.</a:t>
            </a:r>
            <a:endParaRPr lang="en-US" sz="1850" dirty="0" smtClean="0"/>
          </a:p>
          <a:p>
            <a:pPr marL="0" indent="0">
              <a:lnSpc>
                <a:spcPct val="170000"/>
              </a:lnSpc>
              <a:buNone/>
            </a:pPr>
            <a:r>
              <a:rPr lang="fa-IR" sz="1850" dirty="0" smtClean="0"/>
              <a:t>یعنی اگر کسی در </a:t>
            </a:r>
            <a:r>
              <a:rPr lang="fa-IR" sz="1850" dirty="0" smtClean="0"/>
              <a:t>طرف </a:t>
            </a:r>
            <a:r>
              <a:rPr lang="fa-IR" sz="1850" dirty="0" smtClean="0"/>
              <a:t>راست صورت شما سیلی زد، طرف چپ را نیز باید تقدیم او کند تا سیلی بزند، </a:t>
            </a:r>
            <a:r>
              <a:rPr lang="fa-IR" sz="1850" dirty="0" smtClean="0"/>
              <a:t>نه </a:t>
            </a:r>
            <a:r>
              <a:rPr lang="fa-IR" sz="1850" dirty="0" smtClean="0"/>
              <a:t>اینکه در مقابل استعمارگر و استثمار کننده آرام </a:t>
            </a:r>
            <a:r>
              <a:rPr lang="fa-IR" sz="1850" dirty="0" smtClean="0"/>
              <a:t>باشیم، </a:t>
            </a:r>
            <a:r>
              <a:rPr lang="fa-IR" sz="1850" dirty="0" smtClean="0"/>
              <a:t>خدا صابران را دوست دارد و با صابران است. </a:t>
            </a:r>
            <a:r>
              <a:rPr lang="fa-IR" sz="1850" dirty="0" smtClean="0"/>
              <a:t>آری </a:t>
            </a:r>
            <a:r>
              <a:rPr lang="fa-IR" sz="1850" dirty="0" smtClean="0"/>
              <a:t>برخی واژه ها گاهی به </a:t>
            </a:r>
            <a:r>
              <a:rPr lang="fa-IR" sz="1850" dirty="0" smtClean="0"/>
              <a:t>غلط </a:t>
            </a:r>
            <a:r>
              <a:rPr lang="fa-IR" sz="1850" dirty="0" smtClean="0"/>
              <a:t>ترجمه و </a:t>
            </a:r>
            <a:r>
              <a:rPr lang="fa-IR" sz="1850" dirty="0" smtClean="0"/>
              <a:t>به غلط تفسیر </a:t>
            </a:r>
            <a:r>
              <a:rPr lang="fa-IR" sz="1850" dirty="0" smtClean="0"/>
              <a:t>می شود </a:t>
            </a:r>
            <a:r>
              <a:rPr lang="fa-IR" sz="1850" dirty="0" smtClean="0"/>
              <a:t>و صبر </a:t>
            </a:r>
            <a:r>
              <a:rPr lang="fa-IR" sz="1850" dirty="0" smtClean="0"/>
              <a:t>را به تحمل و قبول ظلم معنا می کنند و می گویند یک مسلمان صبور باید هر ظلمی </a:t>
            </a:r>
            <a:r>
              <a:rPr lang="fa-IR" sz="1850" dirty="0" smtClean="0"/>
              <a:t>را که بر </a:t>
            </a:r>
            <a:r>
              <a:rPr lang="fa-IR" sz="1850" dirty="0" smtClean="0"/>
              <a:t>او وارد شد صبر کند، </a:t>
            </a:r>
            <a:r>
              <a:rPr lang="fa-IR" sz="1850" dirty="0" smtClean="0"/>
              <a:t>و البته این </a:t>
            </a:r>
            <a:r>
              <a:rPr lang="fa-IR" sz="1850" dirty="0" smtClean="0"/>
              <a:t>اشتباه است </a:t>
            </a:r>
            <a:r>
              <a:rPr lang="fa-IR" sz="1850" dirty="0" smtClean="0"/>
              <a:t>زیرا این صبر به </a:t>
            </a:r>
            <a:r>
              <a:rPr lang="fa-IR" sz="1850" dirty="0" smtClean="0"/>
              <a:t>معنای ظالم پروری و </a:t>
            </a:r>
            <a:r>
              <a:rPr lang="fa-IR" sz="1850" dirty="0" smtClean="0"/>
              <a:t>ستم پذیری </a:t>
            </a:r>
            <a:r>
              <a:rPr lang="fa-IR" sz="1850" dirty="0" smtClean="0"/>
              <a:t>است و </a:t>
            </a:r>
            <a:r>
              <a:rPr lang="fa-IR" sz="1850" dirty="0" smtClean="0"/>
              <a:t>این در </a:t>
            </a:r>
            <a:r>
              <a:rPr lang="fa-IR" sz="1850" dirty="0" smtClean="0"/>
              <a:t>مورد صبر صدق نمی کند، بلکه صبر به معنای مقاومت و </a:t>
            </a:r>
            <a:r>
              <a:rPr lang="fa-IR" sz="1850" dirty="0" smtClean="0"/>
              <a:t>پایداری است، </a:t>
            </a:r>
            <a:r>
              <a:rPr lang="fa-IR" sz="1850" dirty="0" smtClean="0"/>
              <a:t>هر چند مستلزم از دست دادن مال و جان و آبرو باشد. </a:t>
            </a:r>
            <a:endParaRPr lang="fa-IR" sz="1850" dirty="0"/>
          </a:p>
        </p:txBody>
      </p:sp>
    </p:spTree>
  </p:cSld>
  <p:clrMapOvr>
    <a:masterClrMapping/>
  </p:clrMapOvr>
  <p:transition spd="slow">
    <p:strips/>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a:bodyPr>
          <a:lstStyle/>
          <a:p>
            <a:pPr marL="0" indent="0">
              <a:lnSpc>
                <a:spcPct val="160000"/>
              </a:lnSpc>
              <a:buNone/>
            </a:pPr>
            <a:r>
              <a:rPr lang="fa-IR" sz="2250" dirty="0" smtClean="0"/>
              <a:t>قیام امام حسین (ع) یک نمونه بارز صبر است و صلح امام حسن (ع) هم همچنین.</a:t>
            </a:r>
          </a:p>
          <a:p>
            <a:pPr marL="0" indent="0">
              <a:lnSpc>
                <a:spcPct val="160000"/>
              </a:lnSpc>
              <a:buNone/>
            </a:pPr>
            <a:r>
              <a:rPr lang="fa-IR" sz="2250" dirty="0" smtClean="0"/>
              <a:t>این جاست که امام و حجت خدا کاسه صبر را هر چند که تلخ است می نوشد و با صلح خود، جان شیعیان را حفظ می کند، صبر گاهی در لباس سکوت است و گاهی در لباس فریاد و خون است.</a:t>
            </a:r>
            <a:endParaRPr lang="en-US" sz="2250" dirty="0" smtClean="0"/>
          </a:p>
          <a:p>
            <a:pPr marL="0" indent="0">
              <a:lnSpc>
                <a:spcPct val="160000"/>
              </a:lnSpc>
              <a:buNone/>
            </a:pPr>
            <a:r>
              <a:rPr lang="fa-IR" sz="2250" dirty="0" smtClean="0"/>
              <a:t>قرآن کریم در آیات زیادی مردم و مسلمانان را دعوت به صبر و استقامت می نماید و بارها اعلام می دارد که مؤمن واقعی شدن بدون صبر و استقامت غیرممکن است و </a:t>
            </a:r>
            <a:br>
              <a:rPr lang="fa-IR" sz="2250" dirty="0" smtClean="0"/>
            </a:br>
            <a:r>
              <a:rPr lang="fa-IR" sz="2250" dirty="0" smtClean="0"/>
              <a:t>سوره </a:t>
            </a:r>
            <a:r>
              <a:rPr lang="fa-IR" sz="2250" dirty="0" smtClean="0"/>
              <a:t>حج </a:t>
            </a:r>
            <a:r>
              <a:rPr lang="fa-IR" sz="2250" dirty="0" smtClean="0"/>
              <a:t>آیات 34و 35می </a:t>
            </a:r>
            <a:r>
              <a:rPr lang="fa-IR" sz="2250" dirty="0" smtClean="0"/>
              <a:t>فرماید: مژده بده به فروتنان و کسانی را که با ایمان به خدا </a:t>
            </a:r>
            <a:r>
              <a:rPr lang="fa-IR" sz="2250" dirty="0" smtClean="0"/>
              <a:t>آرامش </a:t>
            </a:r>
            <a:r>
              <a:rPr lang="fa-IR" sz="2250" dirty="0" smtClean="0"/>
              <a:t>و اطمینان پیدا کردند. آنهایی که چون </a:t>
            </a:r>
            <a:r>
              <a:rPr lang="fa-IR" sz="2250" dirty="0" smtClean="0"/>
              <a:t>یاد خدا کنند</a:t>
            </a:r>
            <a:r>
              <a:rPr lang="fa-IR" sz="2250" dirty="0" smtClean="0"/>
              <a:t>، </a:t>
            </a:r>
            <a:r>
              <a:rPr lang="fa-IR" sz="2250" dirty="0" smtClean="0"/>
              <a:t>دل هایشان </a:t>
            </a:r>
            <a:r>
              <a:rPr lang="fa-IR" sz="2250" dirty="0" smtClean="0"/>
              <a:t>هراسان شود و هر چه معصیت ببینند صبور باشند و نماز را بپا دارند و از آن چه که به آنها روزی کردیم انفاق می کنند.</a:t>
            </a:r>
            <a:endParaRPr lang="en-US" sz="2250" dirty="0" smtClean="0"/>
          </a:p>
          <a:p>
            <a:pPr marL="0" indent="0">
              <a:lnSpc>
                <a:spcPct val="160000"/>
              </a:lnSpc>
              <a:buNone/>
            </a:pPr>
            <a:endParaRPr lang="fa-IR" sz="2250" dirty="0"/>
          </a:p>
        </p:txBody>
      </p:sp>
    </p:spTree>
  </p:cSld>
  <p:clrMapOvr>
    <a:masterClrMapping/>
  </p:clrMapOvr>
  <p:transition spd="slow">
    <p:strips/>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fontScale="70000" lnSpcReduction="20000"/>
          </a:bodyPr>
          <a:lstStyle/>
          <a:p>
            <a:pPr marL="0" indent="0">
              <a:lnSpc>
                <a:spcPct val="170000"/>
              </a:lnSpc>
              <a:buNone/>
            </a:pPr>
            <a:r>
              <a:rPr lang="fa-IR" dirty="0" smtClean="0"/>
              <a:t>چهار </a:t>
            </a:r>
            <a:r>
              <a:rPr lang="fa-IR" dirty="0" smtClean="0"/>
              <a:t>صفت خوب با توجه به همین آیه آمده که </a:t>
            </a:r>
            <a:r>
              <a:rPr lang="fa-IR" dirty="0" smtClean="0"/>
              <a:t>ازجمله </a:t>
            </a:r>
            <a:r>
              <a:rPr lang="fa-IR" dirty="0" smtClean="0"/>
              <a:t>ی </a:t>
            </a:r>
            <a:r>
              <a:rPr lang="fa-IR" dirty="0" smtClean="0"/>
              <a:t>آن؛</a:t>
            </a:r>
            <a:endParaRPr lang="en-US" dirty="0" smtClean="0"/>
          </a:p>
          <a:p>
            <a:pPr marL="0" indent="0">
              <a:lnSpc>
                <a:spcPct val="170000"/>
              </a:lnSpc>
              <a:buNone/>
            </a:pPr>
            <a:r>
              <a:rPr lang="fa-IR" dirty="0" smtClean="0"/>
              <a:t>1- خوف از </a:t>
            </a:r>
            <a:r>
              <a:rPr lang="fa-IR" dirty="0" smtClean="0"/>
              <a:t>خدا ، 2- </a:t>
            </a:r>
            <a:r>
              <a:rPr lang="fa-IR" dirty="0" smtClean="0"/>
              <a:t>صبر و </a:t>
            </a:r>
            <a:r>
              <a:rPr lang="fa-IR" dirty="0" smtClean="0"/>
              <a:t>شکیبایی ، 3- </a:t>
            </a:r>
            <a:r>
              <a:rPr lang="fa-IR" dirty="0" smtClean="0"/>
              <a:t>برپا داشتن </a:t>
            </a:r>
            <a:r>
              <a:rPr lang="fa-IR" dirty="0" smtClean="0"/>
              <a:t>نماز ، 4- </a:t>
            </a:r>
            <a:r>
              <a:rPr lang="fa-IR" dirty="0" smtClean="0"/>
              <a:t>انفاق </a:t>
            </a:r>
            <a:r>
              <a:rPr lang="fa-IR" dirty="0" smtClean="0"/>
              <a:t>کردن است</a:t>
            </a:r>
            <a:r>
              <a:rPr lang="fa-IR" dirty="0" smtClean="0"/>
              <a:t>.</a:t>
            </a:r>
            <a:endParaRPr lang="en-US" dirty="0" smtClean="0"/>
          </a:p>
          <a:p>
            <a:pPr marL="0" indent="0">
              <a:lnSpc>
                <a:spcPct val="170000"/>
              </a:lnSpc>
              <a:buNone/>
            </a:pPr>
            <a:r>
              <a:rPr lang="fa-IR" b="1" dirty="0" smtClean="0"/>
              <a:t>صبر </a:t>
            </a:r>
            <a:r>
              <a:rPr lang="fa-IR" b="1" dirty="0" smtClean="0"/>
              <a:t>از پایه های ایمان:</a:t>
            </a:r>
            <a:endParaRPr lang="en-US" b="1" dirty="0" smtClean="0"/>
          </a:p>
          <a:p>
            <a:pPr marL="0" indent="0">
              <a:lnSpc>
                <a:spcPct val="170000"/>
              </a:lnSpc>
              <a:buNone/>
            </a:pPr>
            <a:r>
              <a:rPr lang="fa-IR" dirty="0" smtClean="0"/>
              <a:t>از حضرت علی (ع) از ایمان سئوال شد و حضرت در جواب فرمودند که ایمان بر 4 چیز استوار است و قوام آن به این چهار پایه بستگی دارد:</a:t>
            </a:r>
            <a:endParaRPr lang="en-US" dirty="0" smtClean="0"/>
          </a:p>
          <a:p>
            <a:pPr marL="514350" lvl="0" indent="-514350">
              <a:lnSpc>
                <a:spcPct val="170000"/>
              </a:lnSpc>
              <a:buFont typeface="+mj-lt"/>
              <a:buAutoNum type="arabicPeriod"/>
            </a:pPr>
            <a:r>
              <a:rPr lang="fa-IR" dirty="0" smtClean="0"/>
              <a:t>صبر و استقامت.</a:t>
            </a:r>
            <a:endParaRPr lang="en-US" dirty="0" smtClean="0"/>
          </a:p>
          <a:p>
            <a:pPr marL="514350" lvl="0" indent="-514350">
              <a:lnSpc>
                <a:spcPct val="170000"/>
              </a:lnSpc>
              <a:buFont typeface="+mj-lt"/>
              <a:buAutoNum type="arabicPeriod"/>
            </a:pPr>
            <a:r>
              <a:rPr lang="fa-IR" dirty="0" smtClean="0"/>
              <a:t>یقین و اعتقاد.</a:t>
            </a:r>
            <a:endParaRPr lang="en-US" dirty="0" smtClean="0"/>
          </a:p>
          <a:p>
            <a:pPr marL="514350" lvl="0" indent="-514350">
              <a:lnSpc>
                <a:spcPct val="170000"/>
              </a:lnSpc>
              <a:buFont typeface="+mj-lt"/>
              <a:buAutoNum type="arabicPeriod"/>
            </a:pPr>
            <a:r>
              <a:rPr lang="fa-IR" dirty="0" smtClean="0"/>
              <a:t>عدل و برقراری عدالت در زندگی و جامعه.</a:t>
            </a:r>
            <a:endParaRPr lang="en-US" dirty="0" smtClean="0"/>
          </a:p>
          <a:p>
            <a:pPr marL="514350" lvl="0" indent="-514350">
              <a:lnSpc>
                <a:spcPct val="170000"/>
              </a:lnSpc>
              <a:buFont typeface="+mj-lt"/>
              <a:buAutoNum type="arabicPeriod"/>
            </a:pPr>
            <a:r>
              <a:rPr lang="fa-IR" dirty="0" smtClean="0"/>
              <a:t>جهاد و مبارزه ی الهی برای صدور اسلام و نجات مستضعفین احقاق حق خویش.</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txBody>
          <a:bodyPr>
            <a:normAutofit fontScale="70000" lnSpcReduction="20000"/>
          </a:bodyPr>
          <a:lstStyle/>
          <a:p>
            <a:pPr marL="0" indent="0">
              <a:lnSpc>
                <a:spcPct val="170000"/>
              </a:lnSpc>
              <a:buNone/>
            </a:pPr>
            <a:r>
              <a:rPr lang="fa-IR" dirty="0" smtClean="0"/>
              <a:t>از این چهار اصل معلوم می شود که حضرت علی (ع)، صبر را مقدم بر سایر پایه ها دانسته و ان را اولین پایه، از پایه های ایمان معرفی کرده و میتوان هم گفت که ارکان نیز ناشی از صبرند.</a:t>
            </a:r>
            <a:endParaRPr lang="en-US" dirty="0" smtClean="0"/>
          </a:p>
          <a:p>
            <a:pPr marL="0" indent="0">
              <a:lnSpc>
                <a:spcPct val="170000"/>
              </a:lnSpc>
              <a:buNone/>
            </a:pPr>
            <a:r>
              <a:rPr lang="fa-IR" dirty="0" smtClean="0"/>
              <a:t>نتیجه ای که از این بحث گرفته می شود که عبد و بنده خدا زمانی که طوق بندگی او بر گردن نهاد باید بر قضا و قدر الهی صبر نماید و </a:t>
            </a:r>
            <a:r>
              <a:rPr lang="fa-IR" dirty="0" smtClean="0"/>
              <a:t>به </a:t>
            </a:r>
            <a:r>
              <a:rPr lang="fa-IR" dirty="0" smtClean="0"/>
              <a:t>آن رضایت دهد و اگر در مقابل قضا و قدر الهی صبر </a:t>
            </a:r>
            <a:r>
              <a:rPr lang="fa-IR" dirty="0" smtClean="0"/>
              <a:t>نماید، </a:t>
            </a:r>
            <a:r>
              <a:rPr lang="fa-IR" dirty="0" smtClean="0"/>
              <a:t>اگر در مقابل قضا و قدر الهی صبر </a:t>
            </a:r>
            <a:r>
              <a:rPr lang="fa-IR" dirty="0" smtClean="0"/>
              <a:t>ننماید، </a:t>
            </a:r>
            <a:r>
              <a:rPr lang="fa-IR" dirty="0" smtClean="0"/>
              <a:t>نشانه این است که رسم عبودیت را بلد نبوده و اگر رسم عبودیت را عالم باشد </a:t>
            </a:r>
            <a:r>
              <a:rPr lang="fa-IR" dirty="0" smtClean="0"/>
              <a:t>و بدان </a:t>
            </a:r>
            <a:r>
              <a:rPr lang="fa-IR" dirty="0" smtClean="0"/>
              <a:t>عمل </a:t>
            </a:r>
            <a:r>
              <a:rPr lang="fa-IR" dirty="0" smtClean="0"/>
              <a:t>ننماید </a:t>
            </a:r>
            <a:r>
              <a:rPr lang="fa-IR" dirty="0" smtClean="0"/>
              <a:t>باید یک مولائی دیگر و پروردگاری غیر </a:t>
            </a:r>
            <a:r>
              <a:rPr lang="fa-IR" dirty="0" smtClean="0"/>
              <a:t>خدا را </a:t>
            </a:r>
            <a:r>
              <a:rPr lang="fa-IR" dirty="0" smtClean="0"/>
              <a:t>برای خویشتن انتخاب </a:t>
            </a:r>
            <a:r>
              <a:rPr lang="fa-IR" dirty="0" smtClean="0"/>
              <a:t>نماید.  </a:t>
            </a:r>
            <a:r>
              <a:rPr lang="fa-IR" dirty="0" smtClean="0"/>
              <a:t>و در حدیث قدسی وارد شده، کسی که راضی به قضا و قدر من نباشد و شاکر و سپاس گذار بر نعمت های من نباشد و بر بلایی که می فرستیم صبر نکند، پس باید یک پروردگار و مولائی غیر </a:t>
            </a:r>
            <a:r>
              <a:rPr lang="fa-IR" dirty="0" smtClean="0"/>
              <a:t>من را </a:t>
            </a:r>
            <a:r>
              <a:rPr lang="fa-IR" dirty="0" smtClean="0"/>
              <a:t>طلب کند و پروردگار </a:t>
            </a:r>
            <a:r>
              <a:rPr lang="fa-IR" dirty="0" smtClean="0"/>
              <a:t>دیگری را </a:t>
            </a:r>
            <a:r>
              <a:rPr lang="fa-IR" dirty="0" smtClean="0"/>
              <a:t>برای خود انتخاب </a:t>
            </a:r>
            <a:r>
              <a:rPr lang="fa-IR" dirty="0" smtClean="0"/>
              <a:t>نماید</a:t>
            </a:r>
            <a:r>
              <a:rPr lang="fa-IR" dirty="0" smtClean="0"/>
              <a:t>.</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a:bodyPr>
          <a:lstStyle/>
          <a:p>
            <a:pPr marL="0" indent="0">
              <a:lnSpc>
                <a:spcPct val="170000"/>
              </a:lnSpc>
              <a:buNone/>
            </a:pPr>
            <a:r>
              <a:rPr lang="fa-IR" sz="2400" b="1" dirty="0" smtClean="0"/>
              <a:t>مشکل ترین صبرها:</a:t>
            </a:r>
            <a:endParaRPr lang="en-US" sz="2400" b="1" dirty="0" smtClean="0"/>
          </a:p>
          <a:p>
            <a:pPr marL="0" indent="0">
              <a:lnSpc>
                <a:spcPct val="170000"/>
              </a:lnSpc>
              <a:buNone/>
            </a:pPr>
            <a:r>
              <a:rPr lang="fa-IR" sz="1840" dirty="0" smtClean="0"/>
              <a:t>صبر از معصیت یعنی انسان علی رغم میل باطنی به ارتکاب محرمات و فراهم بودن مقدمات ارتکاب به آن از محرمات اجتناب نموده و دست رد به سینه نفس سرکش بزند و به تقاضاها و خواهش های آنها جواب منفی بگوید، در روایتی آمده: پرارج ترین و بهترین اعمال به مشکل ترین آنهاست و هر قدرعملی مشکل تر باشد </a:t>
            </a:r>
            <a:r>
              <a:rPr lang="fa-IR" sz="1840" dirty="0" smtClean="0"/>
              <a:t>اجرش </a:t>
            </a:r>
            <a:r>
              <a:rPr lang="fa-IR" sz="1840" dirty="0" smtClean="0"/>
              <a:t>بیشتر خواهد شد، پس صبر از گناه مشکل ترین صبرهاست، به دلیل مشکل بودن صبر پیامبر صبر از معصیت را از بزرگترین جهاد معرفی می نماید.</a:t>
            </a:r>
            <a:endParaRPr lang="en-US" sz="1840" dirty="0" smtClean="0"/>
          </a:p>
          <a:p>
            <a:pPr marL="0" indent="0">
              <a:lnSpc>
                <a:spcPct val="170000"/>
              </a:lnSpc>
              <a:buNone/>
            </a:pPr>
            <a:r>
              <a:rPr lang="fa-IR" sz="1840" dirty="0" smtClean="0"/>
              <a:t>خداوند بزرگ در قرآن کریم بارها پیامبر را امر مینماید که در مقابل اذیت و </a:t>
            </a:r>
            <a:r>
              <a:rPr lang="fa-IR" sz="1840" dirty="0" smtClean="0"/>
              <a:t>آزار </a:t>
            </a:r>
            <a:r>
              <a:rPr lang="fa-IR" sz="1840" dirty="0" smtClean="0"/>
              <a:t>قولی و فعلی افراد سینه </a:t>
            </a:r>
            <a:r>
              <a:rPr lang="fa-IR" sz="1840" dirty="0" smtClean="0"/>
              <a:t>سپر </a:t>
            </a:r>
            <a:r>
              <a:rPr lang="fa-IR" sz="1840" dirty="0" smtClean="0"/>
              <a:t>کند و با صبر خود مردم را به حقایق رهنمون </a:t>
            </a:r>
            <a:r>
              <a:rPr lang="fa-IR" sz="1840" dirty="0" smtClean="0"/>
              <a:t>نماید</a:t>
            </a:r>
            <a:r>
              <a:rPr lang="fa-IR" sz="1840" dirty="0" smtClean="0"/>
              <a:t>، چراکه با خشم و </a:t>
            </a:r>
            <a:r>
              <a:rPr lang="fa-IR" sz="1840" dirty="0" smtClean="0"/>
              <a:t>غضب </a:t>
            </a:r>
            <a:r>
              <a:rPr lang="fa-IR" sz="1840" dirty="0" smtClean="0"/>
              <a:t>و انتقام نتوان به مقصد </a:t>
            </a:r>
            <a:r>
              <a:rPr lang="fa-IR" sz="1840" dirty="0" smtClean="0"/>
              <a:t>رسید. </a:t>
            </a:r>
            <a:r>
              <a:rPr lang="fa-IR" sz="1840" dirty="0" smtClean="0"/>
              <a:t>و </a:t>
            </a:r>
            <a:r>
              <a:rPr lang="fa-IR" sz="1840" dirty="0" smtClean="0"/>
              <a:t>لذا قرآن </a:t>
            </a:r>
            <a:r>
              <a:rPr lang="fa-IR" sz="1840" dirty="0" smtClean="0"/>
              <a:t>به پیامبر می فرماید: صبر نما و حلیم </a:t>
            </a:r>
            <a:r>
              <a:rPr lang="fa-IR" sz="1840" dirty="0" smtClean="0"/>
              <a:t>باش </a:t>
            </a:r>
            <a:r>
              <a:rPr lang="fa-IR" sz="1840" dirty="0" smtClean="0"/>
              <a:t>و بزرگوار باش، این امر به تمام مسلمانان است و خداوند در سوره مزمل آیه 9 می فرماید: بر طعن و یاوه گویی کافران و مکذبان صبور و شکیبایی کن و به طرزی نیکو که مقتضای </a:t>
            </a:r>
            <a:r>
              <a:rPr lang="fa-IR" sz="1840" dirty="0" smtClean="0"/>
              <a:t>مدارا و حلم </a:t>
            </a:r>
            <a:r>
              <a:rPr lang="fa-IR" sz="1840" dirty="0" smtClean="0"/>
              <a:t>و بزرگواری از آنان دوری </a:t>
            </a:r>
            <a:r>
              <a:rPr lang="fa-IR" sz="1840" dirty="0" smtClean="0"/>
              <a:t>گزین. </a:t>
            </a:r>
            <a:r>
              <a:rPr lang="fa-IR" sz="1840" dirty="0" smtClean="0"/>
              <a:t>و حضرت یونس به خاطر بی صبری </a:t>
            </a:r>
            <a:r>
              <a:rPr lang="fa-IR" sz="1840" dirty="0" smtClean="0"/>
              <a:t>کردن، </a:t>
            </a:r>
            <a:r>
              <a:rPr lang="fa-IR" sz="1840" dirty="0" smtClean="0"/>
              <a:t>خداوند </a:t>
            </a:r>
            <a:r>
              <a:rPr lang="fa-IR" sz="1840" dirty="0" smtClean="0"/>
              <a:t>او </a:t>
            </a:r>
            <a:r>
              <a:rPr lang="fa-IR" sz="1840" dirty="0" smtClean="0"/>
              <a:t>را به مدت 40 روز در شکم ماهی، حبس و زندانی کرد.</a:t>
            </a:r>
            <a:endParaRPr lang="en-US" sz="1840" dirty="0" smtClean="0"/>
          </a:p>
          <a:p>
            <a:pPr marL="0" indent="0">
              <a:lnSpc>
                <a:spcPct val="170000"/>
              </a:lnSpc>
              <a:buNone/>
            </a:pPr>
            <a:endParaRPr lang="fa-IR" sz="1840" dirty="0"/>
          </a:p>
        </p:txBody>
      </p:sp>
    </p:spTree>
  </p:cSld>
  <p:clrMapOvr>
    <a:masterClrMapping/>
  </p:clrMapOvr>
  <p:transition spd="slow">
    <p:strips/>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fontScale="55000" lnSpcReduction="20000"/>
          </a:bodyPr>
          <a:lstStyle/>
          <a:p>
            <a:pPr marL="0" indent="0">
              <a:lnSpc>
                <a:spcPct val="170000"/>
              </a:lnSpc>
              <a:buNone/>
            </a:pPr>
            <a:r>
              <a:rPr lang="fa-IR" sz="3600" b="1" dirty="0" smtClean="0"/>
              <a:t>مقامات صابران:</a:t>
            </a:r>
            <a:endParaRPr lang="en-US" sz="3600" b="1" dirty="0" smtClean="0"/>
          </a:p>
          <a:p>
            <a:pPr marL="0" indent="0">
              <a:lnSpc>
                <a:spcPct val="170000"/>
              </a:lnSpc>
              <a:buNone/>
            </a:pPr>
            <a:r>
              <a:rPr lang="fa-IR" dirty="0" smtClean="0"/>
              <a:t>اهل صبر و صابران </a:t>
            </a:r>
            <a:r>
              <a:rPr lang="fa-IR" dirty="0" smtClean="0"/>
              <a:t>همه بر سه مقام اند:</a:t>
            </a:r>
            <a:endParaRPr lang="en-US" dirty="0" smtClean="0"/>
          </a:p>
          <a:p>
            <a:pPr marL="0" indent="0">
              <a:lnSpc>
                <a:spcPct val="170000"/>
              </a:lnSpc>
              <a:buNone/>
            </a:pPr>
            <a:r>
              <a:rPr lang="fa-IR" dirty="0" smtClean="0"/>
              <a:t>1- ترک شکایت بردن است (فقط صبر می کند، فریاد بر نمی آورد و اعتراض نمی کند و گریان نمی گردد و از بلا و معصیتی که به او رسیده شکایت نمی کند).</a:t>
            </a:r>
            <a:endParaRPr lang="en-US" dirty="0" smtClean="0"/>
          </a:p>
          <a:p>
            <a:pPr marL="0" indent="0">
              <a:lnSpc>
                <a:spcPct val="170000"/>
              </a:lnSpc>
              <a:buNone/>
            </a:pPr>
            <a:r>
              <a:rPr lang="fa-IR" dirty="0" smtClean="0"/>
              <a:t>2- راضی بودن به </a:t>
            </a:r>
            <a:r>
              <a:rPr lang="fa-IR" dirty="0" smtClean="0"/>
              <a:t>مقدرات </a:t>
            </a:r>
            <a:r>
              <a:rPr lang="fa-IR" dirty="0" smtClean="0"/>
              <a:t>است (علاوه بر ترک جزع راضی است به آنچه خدای </a:t>
            </a:r>
            <a:r>
              <a:rPr lang="fa-IR" dirty="0" smtClean="0"/>
              <a:t>عزوجل از </a:t>
            </a:r>
            <a:r>
              <a:rPr lang="fa-IR" dirty="0" smtClean="0"/>
              <a:t>بلا </a:t>
            </a:r>
            <a:r>
              <a:rPr lang="fa-IR" dirty="0" smtClean="0"/>
              <a:t>که بر </a:t>
            </a:r>
            <a:r>
              <a:rPr lang="fa-IR" dirty="0" smtClean="0"/>
              <a:t>او مقدر فرموده).</a:t>
            </a:r>
            <a:endParaRPr lang="en-US" dirty="0" smtClean="0"/>
          </a:p>
          <a:p>
            <a:pPr marL="0" indent="0">
              <a:lnSpc>
                <a:spcPct val="170000"/>
              </a:lnSpc>
              <a:buNone/>
            </a:pPr>
            <a:r>
              <a:rPr lang="fa-IR" dirty="0" smtClean="0"/>
              <a:t>3- دوست داشتن به آن چیزی </a:t>
            </a:r>
            <a:r>
              <a:rPr lang="fa-IR" dirty="0" smtClean="0"/>
              <a:t>که </a:t>
            </a:r>
            <a:r>
              <a:rPr lang="fa-IR" dirty="0" smtClean="0"/>
              <a:t>مولا </a:t>
            </a:r>
            <a:r>
              <a:rPr lang="fa-IR" dirty="0" smtClean="0"/>
              <a:t>برای </a:t>
            </a:r>
            <a:r>
              <a:rPr lang="fa-IR" dirty="0" smtClean="0"/>
              <a:t>انسان انجام می دهد (کسانی که به این مقام رسیده اند نه تنها بر </a:t>
            </a:r>
            <a:r>
              <a:rPr lang="fa-IR" dirty="0" smtClean="0"/>
              <a:t>مصیبت </a:t>
            </a:r>
            <a:r>
              <a:rPr lang="fa-IR" dirty="0" smtClean="0"/>
              <a:t>و بلا صبر می کنند و به </a:t>
            </a:r>
            <a:r>
              <a:rPr lang="fa-IR" dirty="0" smtClean="0"/>
              <a:t>آن </a:t>
            </a:r>
            <a:r>
              <a:rPr lang="fa-IR" dirty="0" smtClean="0"/>
              <a:t>راضی می </a:t>
            </a:r>
            <a:r>
              <a:rPr lang="fa-IR" dirty="0" smtClean="0"/>
              <a:t>باشند، بلکه </a:t>
            </a:r>
            <a:r>
              <a:rPr lang="fa-IR" dirty="0" smtClean="0"/>
              <a:t>از رسیدن مصیبت و بلا خوشحال و </a:t>
            </a:r>
            <a:r>
              <a:rPr lang="fa-IR" dirty="0" smtClean="0"/>
              <a:t>شادمان می </a:t>
            </a:r>
            <a:r>
              <a:rPr lang="fa-IR" dirty="0" smtClean="0"/>
              <a:t>گردند و از نیامدن آن دلتنگ </a:t>
            </a:r>
            <a:r>
              <a:rPr lang="fa-IR" dirty="0" smtClean="0"/>
              <a:t>می باشند، </a:t>
            </a:r>
            <a:r>
              <a:rPr lang="fa-IR" dirty="0" smtClean="0"/>
              <a:t>که این درجه صدیقان است.</a:t>
            </a:r>
            <a:endParaRPr lang="en-US" dirty="0" smtClean="0"/>
          </a:p>
          <a:p>
            <a:pPr marL="0" indent="0">
              <a:lnSpc>
                <a:spcPct val="170000"/>
              </a:lnSpc>
              <a:buNone/>
            </a:pPr>
            <a:r>
              <a:rPr lang="fa-IR" dirty="0" smtClean="0"/>
              <a:t>صبر بر 3 نوع است:</a:t>
            </a:r>
            <a:endParaRPr lang="en-US" dirty="0" smtClean="0"/>
          </a:p>
          <a:p>
            <a:pPr marL="0" indent="0">
              <a:lnSpc>
                <a:spcPct val="170000"/>
              </a:lnSpc>
              <a:buNone/>
            </a:pPr>
            <a:r>
              <a:rPr lang="fa-IR" dirty="0" smtClean="0"/>
              <a:t>1- صبر در </a:t>
            </a:r>
            <a:r>
              <a:rPr lang="fa-IR" dirty="0" smtClean="0"/>
              <a:t>مصیبت،</a:t>
            </a:r>
            <a:endParaRPr lang="en-US" dirty="0" smtClean="0"/>
          </a:p>
          <a:p>
            <a:pPr marL="0" indent="0">
              <a:lnSpc>
                <a:spcPct val="170000"/>
              </a:lnSpc>
              <a:buNone/>
            </a:pPr>
            <a:r>
              <a:rPr lang="fa-IR" dirty="0" smtClean="0"/>
              <a:t>2- صبر در </a:t>
            </a:r>
            <a:r>
              <a:rPr lang="fa-IR" dirty="0" smtClean="0"/>
              <a:t>طاعت،</a:t>
            </a:r>
            <a:endParaRPr lang="en-US" dirty="0" smtClean="0"/>
          </a:p>
          <a:p>
            <a:pPr marL="0" indent="0">
              <a:lnSpc>
                <a:spcPct val="170000"/>
              </a:lnSpc>
              <a:buNone/>
            </a:pPr>
            <a:r>
              <a:rPr lang="fa-IR" dirty="0" smtClean="0"/>
              <a:t>3- صبر </a:t>
            </a:r>
            <a:r>
              <a:rPr lang="fa-IR" dirty="0" smtClean="0"/>
              <a:t>بر </a:t>
            </a:r>
            <a:r>
              <a:rPr lang="fa-IR" dirty="0" smtClean="0"/>
              <a:t>گناه.</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357982"/>
          </a:xfrm>
        </p:spPr>
        <p:txBody>
          <a:bodyPr>
            <a:normAutofit fontScale="92500" lnSpcReduction="20000"/>
          </a:bodyPr>
          <a:lstStyle/>
          <a:p>
            <a:pPr marL="0" indent="0">
              <a:lnSpc>
                <a:spcPct val="150000"/>
              </a:lnSpc>
              <a:buNone/>
            </a:pPr>
            <a:r>
              <a:rPr lang="fa-IR" dirty="0" smtClean="0"/>
              <a:t>پس هرکه بر صبر بر معصیبت صبر کند تا ان را به تسلی خوبی جواب می گوید خدا برایش سیصد درجه بنویسد که فاصله میان هر درجه تا درجه دیگر همانند فاصله میان آسمان و زمین است و هر که بر طاعت صبر کند خدا برایش ششصد درجه بنویسد که میان هر درجه دیگر از عمق زمین است تا </a:t>
            </a:r>
            <a:r>
              <a:rPr lang="fa-IR" dirty="0" smtClean="0"/>
              <a:t>انتها </a:t>
            </a:r>
            <a:r>
              <a:rPr lang="fa-IR" dirty="0" smtClean="0"/>
              <a:t>و هر که بر گناه </a:t>
            </a:r>
            <a:r>
              <a:rPr lang="fa-IR" dirty="0" smtClean="0"/>
              <a:t>صبر کند </a:t>
            </a:r>
            <a:r>
              <a:rPr lang="fa-IR" dirty="0" smtClean="0"/>
              <a:t>خدا برایش نهصد درجه بنویسد که فاصله هر درجه تا درجه دیگر از عمق زمین تا پایان </a:t>
            </a:r>
            <a:r>
              <a:rPr lang="fa-IR" dirty="0" smtClean="0"/>
              <a:t>آن باشد. </a:t>
            </a:r>
            <a:r>
              <a:rPr lang="fa-IR" dirty="0" smtClean="0"/>
              <a:t>و امام صادق (ع) نسبت </a:t>
            </a:r>
            <a:r>
              <a:rPr lang="fa-IR" dirty="0" smtClean="0"/>
              <a:t>صبر </a:t>
            </a:r>
            <a:r>
              <a:rPr lang="fa-IR" dirty="0" smtClean="0"/>
              <a:t>را </a:t>
            </a:r>
            <a:r>
              <a:rPr lang="fa-IR" dirty="0" smtClean="0"/>
              <a:t>به </a:t>
            </a:r>
            <a:r>
              <a:rPr lang="fa-IR" dirty="0" smtClean="0"/>
              <a:t>ایمان همانند سر نسبت به تن </a:t>
            </a:r>
            <a:r>
              <a:rPr lang="fa-IR" dirty="0" smtClean="0"/>
              <a:t>برشمرد که </a:t>
            </a:r>
            <a:r>
              <a:rPr lang="fa-IR" dirty="0" smtClean="0"/>
              <a:t>چون </a:t>
            </a:r>
            <a:r>
              <a:rPr lang="fa-IR" dirty="0" smtClean="0"/>
              <a:t>سر برود تن </a:t>
            </a:r>
            <a:r>
              <a:rPr lang="fa-IR" dirty="0" smtClean="0"/>
              <a:t>هم </a:t>
            </a:r>
            <a:r>
              <a:rPr lang="fa-IR" dirty="0" smtClean="0"/>
              <a:t>می رود </a:t>
            </a:r>
            <a:r>
              <a:rPr lang="fa-IR" dirty="0" smtClean="0"/>
              <a:t>و همچنین اگر صبر هم برود، ایمان هم </a:t>
            </a:r>
            <a:r>
              <a:rPr lang="fa-IR" dirty="0" smtClean="0"/>
              <a:t>برود. </a:t>
            </a:r>
            <a:endParaRPr lang="fa-IR" dirty="0"/>
          </a:p>
        </p:txBody>
      </p:sp>
    </p:spTree>
  </p:cSld>
  <p:clrMapOvr>
    <a:masterClrMapping/>
  </p:clrMapOvr>
  <p:transition spd="slow">
    <p:strips/>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72230"/>
          </a:xfrm>
        </p:spPr>
        <p:txBody>
          <a:bodyPr>
            <a:normAutofit fontScale="85000" lnSpcReduction="10000"/>
          </a:bodyPr>
          <a:lstStyle/>
          <a:p>
            <a:pPr marL="0" indent="0">
              <a:lnSpc>
                <a:spcPct val="150000"/>
              </a:lnSpc>
              <a:buNone/>
            </a:pPr>
            <a:r>
              <a:rPr lang="fa-IR" dirty="0"/>
              <a:t>حضرت علی (ع) در حدیث دیگری فرموده است:</a:t>
            </a:r>
          </a:p>
          <a:p>
            <a:pPr marL="0" indent="0">
              <a:lnSpc>
                <a:spcPct val="150000"/>
              </a:lnSpc>
              <a:buNone/>
            </a:pPr>
            <a:r>
              <a:rPr lang="fa-IR" dirty="0" smtClean="0"/>
              <a:t>صبر </a:t>
            </a:r>
            <a:r>
              <a:rPr lang="fa-IR" dirty="0" smtClean="0"/>
              <a:t>بر دو نوع است، صبر بر مصیبت که نیکو و زیباست و نیکوتر از آن صبر و خودداری از چیزی است که خدای عزوجل </a:t>
            </a:r>
            <a:r>
              <a:rPr lang="fa-IR" dirty="0" smtClean="0"/>
              <a:t>آن </a:t>
            </a:r>
            <a:r>
              <a:rPr lang="fa-IR" dirty="0" smtClean="0"/>
              <a:t>را بر توحرام کرده است، حضرت علی (ع) فرمودند که ایمان بر 4 پایه استوار است:</a:t>
            </a:r>
            <a:endParaRPr lang="en-US" dirty="0" smtClean="0"/>
          </a:p>
          <a:p>
            <a:pPr marL="0" indent="0">
              <a:lnSpc>
                <a:spcPct val="150000"/>
              </a:lnSpc>
              <a:buNone/>
            </a:pPr>
            <a:r>
              <a:rPr lang="fa-IR" dirty="0" smtClean="0"/>
              <a:t>1- صبر و استقامت.</a:t>
            </a:r>
            <a:endParaRPr lang="en-US" dirty="0" smtClean="0"/>
          </a:p>
          <a:p>
            <a:pPr marL="0" indent="0">
              <a:lnSpc>
                <a:spcPct val="150000"/>
              </a:lnSpc>
              <a:buNone/>
            </a:pPr>
            <a:r>
              <a:rPr lang="fa-IR" dirty="0" smtClean="0"/>
              <a:t>2- یقین و اعتماد.</a:t>
            </a:r>
            <a:endParaRPr lang="en-US" dirty="0" smtClean="0"/>
          </a:p>
          <a:p>
            <a:pPr marL="0" indent="0">
              <a:lnSpc>
                <a:spcPct val="150000"/>
              </a:lnSpc>
              <a:buNone/>
            </a:pPr>
            <a:r>
              <a:rPr lang="fa-IR" dirty="0" smtClean="0"/>
              <a:t>3- عدل و برقراری عدالت در زندگی و جامعه.</a:t>
            </a:r>
            <a:endParaRPr lang="en-US" dirty="0" smtClean="0"/>
          </a:p>
          <a:p>
            <a:pPr marL="0" indent="0">
              <a:lnSpc>
                <a:spcPct val="150000"/>
              </a:lnSpc>
              <a:buNone/>
            </a:pPr>
            <a:r>
              <a:rPr lang="fa-IR" dirty="0" smtClean="0"/>
              <a:t>4- جهاد و مبارزه الهی برای صدور اسلام و نجات مستضعفین </a:t>
            </a:r>
            <a:r>
              <a:rPr lang="fa-IR" dirty="0" smtClean="0"/>
              <a:t>برای احقاق </a:t>
            </a:r>
            <a:r>
              <a:rPr lang="fa-IR" dirty="0" smtClean="0"/>
              <a:t>حق خویش.</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fa-IR" dirty="0"/>
              <a:t>ج) شیوه های اخلاقی و شیوه مورد قبول: </a:t>
            </a:r>
            <a:r>
              <a:rPr lang="fa-IR" dirty="0" smtClean="0"/>
              <a:t/>
            </a:r>
            <a:br>
              <a:rPr lang="fa-IR" dirty="0" smtClean="0"/>
            </a:br>
            <a:r>
              <a:rPr lang="fa-IR" dirty="0" smtClean="0"/>
              <a:t>سه </a:t>
            </a:r>
            <a:r>
              <a:rPr lang="fa-IR" dirty="0"/>
              <a:t>مکتب و </a:t>
            </a:r>
            <a:r>
              <a:rPr lang="fa-IR" dirty="0" smtClean="0"/>
              <a:t>مشرب عمده </a:t>
            </a:r>
            <a:r>
              <a:rPr lang="fa-IR" dirty="0"/>
              <a:t>اخلاقی وجود </a:t>
            </a:r>
            <a:r>
              <a:rPr lang="fa-IR" dirty="0" smtClean="0"/>
              <a:t>دارد؛ </a:t>
            </a:r>
            <a:r>
              <a:rPr lang="en-US" dirty="0" smtClean="0"/>
              <a:t/>
            </a:r>
            <a:br>
              <a:rPr lang="en-US" dirty="0" smtClean="0"/>
            </a:br>
            <a:r>
              <a:rPr lang="fa-IR" dirty="0" smtClean="0"/>
              <a:t>1. اخلاق فیلسوفانه</a:t>
            </a:r>
            <a:br>
              <a:rPr lang="fa-IR" dirty="0" smtClean="0"/>
            </a:br>
            <a:r>
              <a:rPr lang="fa-IR" dirty="0" smtClean="0"/>
              <a:t>2. اخلاق عارفانه</a:t>
            </a:r>
            <a:br>
              <a:rPr lang="fa-IR" dirty="0" smtClean="0"/>
            </a:br>
            <a:r>
              <a:rPr lang="fa-IR" dirty="0" smtClean="0"/>
              <a:t>3. اخلاق حدیثی</a:t>
            </a:r>
            <a:r>
              <a:rPr lang="en-US" dirty="0"/>
              <a:t/>
            </a:r>
            <a:br>
              <a:rPr lang="en-US" dirty="0"/>
            </a:br>
            <a:endParaRPr lang="fa-IR" dirty="0"/>
          </a:p>
        </p:txBody>
      </p:sp>
    </p:spTree>
  </p:cSld>
  <p:clrMapOvr>
    <a:masterClrMapping/>
  </p:clrMapOvr>
  <p:transition spd="slow">
    <p:strips/>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229600" cy="6357982"/>
          </a:xfrm>
        </p:spPr>
        <p:txBody>
          <a:bodyPr>
            <a:noAutofit/>
          </a:bodyPr>
          <a:lstStyle/>
          <a:p>
            <a:pPr marL="0" indent="0">
              <a:lnSpc>
                <a:spcPct val="170000"/>
              </a:lnSpc>
              <a:buNone/>
            </a:pPr>
            <a:r>
              <a:rPr lang="fa-IR" sz="2040" b="1" dirty="0" smtClean="0"/>
              <a:t>صبر جمیل:</a:t>
            </a:r>
            <a:endParaRPr lang="en-US" sz="2040" b="1" dirty="0" smtClean="0"/>
          </a:p>
          <a:p>
            <a:pPr marL="0" indent="0">
              <a:lnSpc>
                <a:spcPct val="170000"/>
              </a:lnSpc>
              <a:buNone/>
            </a:pPr>
            <a:r>
              <a:rPr lang="fa-IR" sz="2040" dirty="0" smtClean="0"/>
              <a:t>آمده است که حضرت زهرا مورد اهانت قرار گرفتند و خشمگین وارد خانه می شود و با جملاتی که کوه را از جا می کند، شوهر غیور خود را مورد </a:t>
            </a:r>
            <a:r>
              <a:rPr lang="fa-IR" sz="2040" dirty="0" smtClean="0"/>
              <a:t>خطاب </a:t>
            </a:r>
            <a:r>
              <a:rPr lang="fa-IR" sz="2040" dirty="0" smtClean="0"/>
              <a:t>قرار می دهد و می گوید ای پسر ابوطالب چرا به گوشه ای خزیده ای تو همانی که شجاعان از بیم تو خواب نداشتند. اکنون در برابر مردمی ضعیف سستی نشان می دهی، ای کاش مرده بودم چنین روزی را نمی دیدم، علی خشمگین شد از </a:t>
            </a:r>
            <a:r>
              <a:rPr lang="fa-IR" sz="2040" dirty="0" smtClean="0"/>
              <a:t>ماجرا، </a:t>
            </a:r>
            <a:r>
              <a:rPr lang="fa-IR" sz="2040" dirty="0" smtClean="0"/>
              <a:t>از طرف همسری که بی نهایت او را عزیز می دارد این چنین تهییج می شود، این چه قدرتی است که علی را ازجا نمی کند، پس از استماع سخنان زهرا، با نرمی او را آرام می کند که من فرقی نکرده ام و همانم که بوده ام، مصلحت چیز دیگری است تا آن جا که زهرا را قانع می کند و از زبان زهرا می شنود </a:t>
            </a:r>
            <a:r>
              <a:rPr lang="fa-IR" sz="2040" dirty="0" smtClean="0"/>
              <a:t>«حسبی </a:t>
            </a:r>
            <a:r>
              <a:rPr lang="fa-IR" sz="2040" dirty="0" smtClean="0"/>
              <a:t>الله و نعم الوکیل» روز دیگری باز فاطمه علی را دعوت به قیام می کند و در همین حال فریاد مؤذن بلند می شود که «اشهدُ انَّ مُحَمَداً رَسولَ الله» حضرت علی (ع) به زهرا می فرماید: آیا دوست داری این فریاد خاموش شود، حضرت زهرا فرمودند: حضرت علی فرمود، که سخن من جز این چیز دیگری نیست.</a:t>
            </a:r>
            <a:endParaRPr lang="en-US" sz="2040" dirty="0" smtClean="0"/>
          </a:p>
          <a:p>
            <a:pPr marL="0" indent="0">
              <a:lnSpc>
                <a:spcPct val="170000"/>
              </a:lnSpc>
              <a:buNone/>
            </a:pPr>
            <a:endParaRPr lang="fa-IR" sz="2040" dirty="0"/>
          </a:p>
        </p:txBody>
      </p:sp>
    </p:spTree>
  </p:cSld>
  <p:clrMapOvr>
    <a:masterClrMapping/>
  </p:clrMapOvr>
  <p:transition spd="slow">
    <p:strips/>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6085"/>
            <a:ext cx="8229600" cy="5911873"/>
          </a:xfrm>
        </p:spPr>
        <p:txBody>
          <a:bodyPr>
            <a:normAutofit fontScale="62500" lnSpcReduction="20000"/>
          </a:bodyPr>
          <a:lstStyle/>
          <a:p>
            <a:pPr marL="0" indent="0">
              <a:lnSpc>
                <a:spcPct val="170000"/>
              </a:lnSpc>
              <a:buNone/>
            </a:pPr>
            <a:r>
              <a:rPr lang="fa-IR" b="1" dirty="0" smtClean="0"/>
              <a:t>صبر بر گناه </a:t>
            </a:r>
            <a:r>
              <a:rPr lang="fa-IR" b="1" dirty="0" smtClean="0"/>
              <a:t>چیست؟</a:t>
            </a:r>
            <a:endParaRPr lang="en-US" b="1" dirty="0" smtClean="0"/>
          </a:p>
          <a:p>
            <a:pPr marL="0" indent="0">
              <a:lnSpc>
                <a:spcPct val="170000"/>
              </a:lnSpc>
              <a:buNone/>
            </a:pPr>
            <a:r>
              <a:rPr lang="fa-IR" dirty="0" smtClean="0"/>
              <a:t>کسی که در راه ترک گناه زحمت می کشد و </a:t>
            </a:r>
            <a:r>
              <a:rPr lang="fa-IR" dirty="0" smtClean="0"/>
              <a:t>در </a:t>
            </a:r>
            <a:r>
              <a:rPr lang="fa-IR" dirty="0" smtClean="0"/>
              <a:t>مقابل نفس و شیطان </a:t>
            </a:r>
            <a:r>
              <a:rPr lang="fa-IR" dirty="0" smtClean="0"/>
              <a:t>صبر می </a:t>
            </a:r>
            <a:r>
              <a:rPr lang="fa-IR" dirty="0" smtClean="0"/>
              <a:t>نماید به سوی بهشت روانه است و کسی که ذلت گناه کاری را به دوش می </a:t>
            </a:r>
            <a:r>
              <a:rPr lang="fa-IR" dirty="0" smtClean="0"/>
              <a:t>کشد، </a:t>
            </a:r>
            <a:r>
              <a:rPr lang="fa-IR" dirty="0" smtClean="0"/>
              <a:t>به سوی جهنم روانه خواهد بود و هر کس در گرو اعمال خود است. خدای تعالی فرموده انسان باید برای آخرتش برای استراحت در زندگی ابدیش </a:t>
            </a:r>
            <a:r>
              <a:rPr lang="fa-IR" dirty="0" smtClean="0"/>
              <a:t>و برای نجات </a:t>
            </a:r>
            <a:r>
              <a:rPr lang="fa-IR" dirty="0" smtClean="0"/>
              <a:t>از عذاب الهی برای آنکه </a:t>
            </a:r>
            <a:r>
              <a:rPr lang="fa-IR" dirty="0" smtClean="0"/>
              <a:t>مبادا </a:t>
            </a:r>
            <a:r>
              <a:rPr lang="fa-IR" dirty="0" smtClean="0"/>
              <a:t>قلبش بمیرد گناهان را ترک </a:t>
            </a:r>
            <a:r>
              <a:rPr lang="fa-IR" dirty="0" smtClean="0"/>
              <a:t>نماید </a:t>
            </a:r>
            <a:r>
              <a:rPr lang="fa-IR" dirty="0" smtClean="0"/>
              <a:t>و حتی کوچک ترین گناه در نظرش بزرگ و با </a:t>
            </a:r>
            <a:r>
              <a:rPr lang="fa-IR" dirty="0" smtClean="0"/>
              <a:t>عظمت </a:t>
            </a:r>
            <a:r>
              <a:rPr lang="fa-IR" dirty="0" smtClean="0"/>
              <a:t>جلوه </a:t>
            </a:r>
            <a:r>
              <a:rPr lang="fa-IR" dirty="0" smtClean="0"/>
              <a:t>کند</a:t>
            </a:r>
            <a:r>
              <a:rPr lang="fa-IR" dirty="0" smtClean="0"/>
              <a:t>. </a:t>
            </a:r>
            <a:endParaRPr lang="en-US" dirty="0" smtClean="0"/>
          </a:p>
          <a:p>
            <a:pPr marL="0" indent="0">
              <a:lnSpc>
                <a:spcPct val="170000"/>
              </a:lnSpc>
              <a:buNone/>
            </a:pPr>
            <a:r>
              <a:rPr lang="fa-IR" b="1" dirty="0" smtClean="0"/>
              <a:t>صبر میوه پر منفعت:</a:t>
            </a:r>
            <a:endParaRPr lang="en-US" b="1" dirty="0" smtClean="0"/>
          </a:p>
          <a:p>
            <a:pPr marL="0" indent="0">
              <a:lnSpc>
                <a:spcPct val="170000"/>
              </a:lnSpc>
              <a:buNone/>
            </a:pPr>
            <a:r>
              <a:rPr lang="fa-IR" dirty="0" smtClean="0"/>
              <a:t>صبر تلخ است ولیکن عاقبت میوه شیرین </a:t>
            </a:r>
            <a:r>
              <a:rPr lang="fa-IR" dirty="0" smtClean="0"/>
              <a:t>می دهد </a:t>
            </a:r>
            <a:r>
              <a:rPr lang="fa-IR" dirty="0" smtClean="0"/>
              <a:t>پر منفعت، این کلام بسیار حکیمانه است. واقعاً اگر انسان صبر و شکیبایی را فراموش کند در تمام کارها عاجز است، امام صادق (ع) می فرمایند: کسی که صبر و بردباری را برای فشارهای روزگار ذخیره </a:t>
            </a:r>
            <a:r>
              <a:rPr lang="fa-IR" dirty="0" smtClean="0"/>
              <a:t>نکند، </a:t>
            </a:r>
            <a:r>
              <a:rPr lang="fa-IR" dirty="0" smtClean="0"/>
              <a:t>عاجز خواهد شد و زندگی با رنج آمیخته است، </a:t>
            </a:r>
            <a:r>
              <a:rPr lang="fa-IR" dirty="0" smtClean="0"/>
              <a:t>فرد </a:t>
            </a:r>
            <a:r>
              <a:rPr lang="fa-IR" dirty="0" smtClean="0"/>
              <a:t>کم صبر با روبرو شدن با این گونه </a:t>
            </a:r>
            <a:r>
              <a:rPr lang="fa-IR" dirty="0" smtClean="0"/>
              <a:t>مصائب، </a:t>
            </a:r>
            <a:r>
              <a:rPr lang="fa-IR" dirty="0" smtClean="0"/>
              <a:t>خود را از دست می دهد و اگر دست به کاری بزند </a:t>
            </a:r>
            <a:r>
              <a:rPr lang="fa-IR" dirty="0" smtClean="0"/>
              <a:t>با موانع </a:t>
            </a:r>
            <a:r>
              <a:rPr lang="fa-IR" dirty="0" smtClean="0"/>
              <a:t>بسیار جزئی دیگر نمی تواند استقامت کند </a:t>
            </a:r>
            <a:r>
              <a:rPr lang="fa-IR" dirty="0" smtClean="0"/>
              <a:t>و بزودی </a:t>
            </a:r>
            <a:r>
              <a:rPr lang="fa-IR" dirty="0" smtClean="0"/>
              <a:t>از پا در می آید.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p:spPr>
        <p:txBody>
          <a:bodyPr>
            <a:normAutofit fontScale="92500" lnSpcReduction="10000"/>
          </a:bodyPr>
          <a:lstStyle/>
          <a:p>
            <a:pPr marL="0" indent="0">
              <a:lnSpc>
                <a:spcPct val="150000"/>
              </a:lnSpc>
              <a:buNone/>
            </a:pPr>
            <a:r>
              <a:rPr lang="fa-IR" dirty="0" smtClean="0"/>
              <a:t>خداوند در سوره بقره آیه 177 درباره ی متقین می فرمایند: </a:t>
            </a:r>
            <a:r>
              <a:rPr lang="fa-IR" dirty="0" smtClean="0"/>
              <a:t>«آنها </a:t>
            </a:r>
            <a:r>
              <a:rPr lang="fa-IR" dirty="0" smtClean="0"/>
              <a:t>در سختی ها و بلایا صبر را پیشه می کنند و با پایمردی و استقامت قدم بر می </a:t>
            </a:r>
            <a:r>
              <a:rPr lang="fa-IR" dirty="0" smtClean="0"/>
              <a:t>دارند» </a:t>
            </a:r>
            <a:r>
              <a:rPr lang="fa-IR" dirty="0" smtClean="0"/>
              <a:t>صبر نوعی مشقت است که اگر با </a:t>
            </a:r>
            <a:r>
              <a:rPr lang="fa-IR" dirty="0" smtClean="0"/>
              <a:t>نیّت </a:t>
            </a:r>
            <a:r>
              <a:rPr lang="fa-IR" dirty="0" smtClean="0"/>
              <a:t>الهی توأم باشد، ارزش فوق العاده دارد، نمونه دیگر صبر امام حسین (ع) اگر منطق را بر این می دید که درخانه بنشیند و با یزید مقابله نکند دیگر هیچ کس را یارای آن نیست که این مردم خفته و جاهل را از خواب غفلت بیدار کند و هشدار دهد، لذا خونش را در این راه ریخت و جوانان خود را قربانی کرد و به اسارت زنان و فرزندانش رضایت داد.</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70000" lnSpcReduction="20000"/>
          </a:bodyPr>
          <a:lstStyle/>
          <a:p>
            <a:pPr marL="0" indent="0">
              <a:lnSpc>
                <a:spcPct val="170000"/>
              </a:lnSpc>
              <a:buNone/>
            </a:pPr>
            <a:r>
              <a:rPr lang="fa-IR" b="1" dirty="0" smtClean="0"/>
              <a:t>صبر و حلم حضرت علی (ع):</a:t>
            </a:r>
            <a:endParaRPr lang="en-US" b="1" dirty="0" smtClean="0"/>
          </a:p>
          <a:p>
            <a:pPr marL="0" indent="0">
              <a:lnSpc>
                <a:spcPct val="170000"/>
              </a:lnSpc>
              <a:buNone/>
            </a:pPr>
            <a:r>
              <a:rPr lang="fa-IR" dirty="0" smtClean="0"/>
              <a:t>صبر و حلم از صفات فاضله نفسانی است و از نظر علم النفس معرف </a:t>
            </a:r>
            <a:r>
              <a:rPr lang="fa-IR" dirty="0" smtClean="0"/>
              <a:t>علوّ </a:t>
            </a:r>
            <a:r>
              <a:rPr lang="fa-IR" dirty="0" smtClean="0"/>
              <a:t>همت و بلندی نظر و غلبه بر امیال درونی است و تسکین دردها و آلام روحی به وسیله صبر و شکیبایی انجام می گیرد. صبر و تحمل شداید و ناملایمات است و یا شکیبایی در انجام واجبات و یا تحمل بر خودداری از ارتکاب معاصی و محرمات است و در هر حال این صفت </a:t>
            </a:r>
            <a:r>
              <a:rPr lang="fa-IR" dirty="0" smtClean="0"/>
              <a:t>نفسانی </a:t>
            </a:r>
            <a:r>
              <a:rPr lang="fa-IR" dirty="0" smtClean="0"/>
              <a:t>آدمی و هر کس باید خود را به زیور صبر آراسته نماید. علی (ع) از هر جهت صبور و شکیبا و حلیم بود، زیرا رفتار او خود مبین حالات او بود، حتی در جنگ ها نیز صبور و بردباری می کرد، تا دشمن با بی شرمی تجاوز را آشکار می </a:t>
            </a:r>
            <a:r>
              <a:rPr lang="fa-IR" dirty="0" smtClean="0"/>
              <a:t>نمود</a:t>
            </a:r>
            <a:r>
              <a:rPr lang="fa-IR" dirty="0" smtClean="0"/>
              <a:t>.</a:t>
            </a:r>
            <a:endParaRPr lang="en-US" dirty="0" smtClean="0"/>
          </a:p>
          <a:p>
            <a:pPr marL="0" indent="0">
              <a:lnSpc>
                <a:spcPct val="170000"/>
              </a:lnSpc>
              <a:buNone/>
            </a:pPr>
            <a:r>
              <a:rPr lang="fa-IR" dirty="0" smtClean="0"/>
              <a:t>حضرت علی (ع) در حلم و بردباری </a:t>
            </a:r>
            <a:r>
              <a:rPr lang="fa-IR" dirty="0" smtClean="0"/>
              <a:t>به حد </a:t>
            </a:r>
            <a:r>
              <a:rPr lang="fa-IR" dirty="0" smtClean="0"/>
              <a:t>کمال بود و تا حریم دین و شرافت انسانی را در معرض تهاجم و تجاوز نمی دید صبر و حوصله به </a:t>
            </a:r>
            <a:r>
              <a:rPr lang="fa-IR" dirty="0" smtClean="0"/>
              <a:t>خرج </a:t>
            </a:r>
            <a:r>
              <a:rPr lang="fa-IR" dirty="0" smtClean="0"/>
              <a:t>می داد ولی در مقابل دفاع از حقیقت از هیچ حادثه ای رویگردان نبود.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normAutofit fontScale="70000" lnSpcReduction="20000"/>
          </a:bodyPr>
          <a:lstStyle/>
          <a:p>
            <a:pPr marL="0" indent="0">
              <a:lnSpc>
                <a:spcPct val="170000"/>
              </a:lnSpc>
              <a:buNone/>
            </a:pPr>
            <a:r>
              <a:rPr lang="fa-IR" dirty="0" smtClean="0"/>
              <a:t>رسول اکرم چون از فتنه هایی که پس از رحلتش در امر خلافت به وجود آمده او را آگاه کرد و به صبر و تحمل توصیه فرمود و حضرت علی (ع) نیز به علت مصلحۀ برای حفظ ظاهر اسلام مدت 25 سال در نهایت سختی صبر نمود چنان که فرمودند: </a:t>
            </a:r>
            <a:r>
              <a:rPr lang="fa-IR" dirty="0" smtClean="0"/>
              <a:t>من </a:t>
            </a:r>
            <a:r>
              <a:rPr lang="fa-IR" dirty="0" smtClean="0"/>
              <a:t>مانند کسی صبر کردم که گویی خاری در چشمش </a:t>
            </a:r>
            <a:r>
              <a:rPr lang="fa-IR" dirty="0" smtClean="0"/>
              <a:t>و </a:t>
            </a:r>
            <a:r>
              <a:rPr lang="fa-IR" dirty="0" smtClean="0"/>
              <a:t>استخوانی در گلویش گیر کرده باشد.</a:t>
            </a:r>
            <a:endParaRPr lang="en-US" dirty="0" smtClean="0"/>
          </a:p>
          <a:p>
            <a:pPr marL="0" indent="0">
              <a:lnSpc>
                <a:spcPct val="170000"/>
              </a:lnSpc>
              <a:buNone/>
            </a:pPr>
            <a:r>
              <a:rPr lang="fa-IR" dirty="0" smtClean="0"/>
              <a:t>امام باقر (ع) می فرمایند: «بهشت در سختی و صبر پیچیده شده است، هر کس در دنیا بر سختی ها و ناملایمات صبر و بردباری ورزد داخل بهشت می شود، جهنم نیز به لذات و شهوات پیچیده شده است و هر کس به دنبال لذت ها و خواسته های نفسانی برود، به جهنم داخل می گردد».</a:t>
            </a:r>
            <a:endParaRPr lang="en-US" dirty="0" smtClean="0"/>
          </a:p>
          <a:p>
            <a:pPr marL="0" indent="0">
              <a:lnSpc>
                <a:spcPct val="170000"/>
              </a:lnSpc>
              <a:buNone/>
            </a:pPr>
            <a:r>
              <a:rPr lang="fa-IR" dirty="0" smtClean="0"/>
              <a:t>امام صادق (ع) می فرمایند: ما صابر و شکیباییم و شیعیان ما صابرتر و شیکباترند، زیرا ما از همه چیز </a:t>
            </a:r>
            <a:r>
              <a:rPr lang="fa-IR" dirty="0" smtClean="0"/>
              <a:t>آگاهیم </a:t>
            </a:r>
            <a:r>
              <a:rPr lang="fa-IR" dirty="0" smtClean="0"/>
              <a:t>و صبر می کنیم ولی شیعیان ما از بسیاری چیزها آگاهی ندارند و با این حال همچنان صبر پیشه می کنند.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10000"/>
          </a:bodyPr>
          <a:lstStyle/>
          <a:p>
            <a:pPr marL="0" indent="0">
              <a:lnSpc>
                <a:spcPct val="150000"/>
              </a:lnSpc>
              <a:buNone/>
            </a:pPr>
            <a:r>
              <a:rPr lang="fa-IR" dirty="0" smtClean="0"/>
              <a:t>جابر از امام باقر (ع) پرسید: صبر جمیل چیست؟ فرمود: صبری است که شخص زبان شکوه و شکایت به سوی مردم باز نکند.</a:t>
            </a:r>
            <a:endParaRPr lang="en-US" dirty="0" smtClean="0"/>
          </a:p>
          <a:p>
            <a:pPr marL="0" indent="0">
              <a:lnSpc>
                <a:spcPct val="150000"/>
              </a:lnSpc>
              <a:buNone/>
            </a:pPr>
            <a:r>
              <a:rPr lang="fa-IR" dirty="0" smtClean="0"/>
              <a:t>پیامبر اسلام فرمود: روز قیامت که همه خلایق جمع هستند منادی از طرف خداوند، ندا می کند که اهل صبر کجایند؟</a:t>
            </a:r>
            <a:endParaRPr lang="en-US" dirty="0" smtClean="0"/>
          </a:p>
          <a:p>
            <a:pPr marL="0" indent="0">
              <a:lnSpc>
                <a:spcPct val="150000"/>
              </a:lnSpc>
              <a:buNone/>
            </a:pPr>
            <a:r>
              <a:rPr lang="fa-IR" dirty="0" smtClean="0"/>
              <a:t>گروهی از مردم </a:t>
            </a:r>
            <a:r>
              <a:rPr lang="fa-IR" dirty="0" smtClean="0"/>
              <a:t>برمی خیزند</a:t>
            </a:r>
            <a:r>
              <a:rPr lang="fa-IR" dirty="0" smtClean="0"/>
              <a:t>، دسته ای از ملائکه به استقبال آنها می آیند و می پرسند: صبر شما چه بوده است؟ می گویند: ما بر طاعت خداوند و ترک معصیت او صبر کرده ایم.</a:t>
            </a:r>
            <a:endParaRPr lang="en-US" dirty="0" smtClean="0"/>
          </a:p>
          <a:p>
            <a:pPr marL="0" indent="0">
              <a:lnSpc>
                <a:spcPct val="150000"/>
              </a:lnSpc>
              <a:buNone/>
            </a:pPr>
            <a:r>
              <a:rPr lang="fa-IR" dirty="0" smtClean="0"/>
              <a:t>منادی ندا می کند که: بندگان من را می گویند، راه آنها را باز کنید تا بدون حساب به بهشت بروند.</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62500" lnSpcReduction="20000"/>
          </a:bodyPr>
          <a:lstStyle/>
          <a:p>
            <a:pPr marL="0" indent="0">
              <a:lnSpc>
                <a:spcPct val="170000"/>
              </a:lnSpc>
              <a:buNone/>
            </a:pPr>
            <a:r>
              <a:rPr lang="fa-IR" b="1" dirty="0" smtClean="0"/>
              <a:t>اخلاص:</a:t>
            </a:r>
            <a:endParaRPr lang="en-US" b="1" dirty="0" smtClean="0"/>
          </a:p>
          <a:p>
            <a:pPr marL="514350" lvl="0" indent="-514350">
              <a:lnSpc>
                <a:spcPct val="170000"/>
              </a:lnSpc>
              <a:buFont typeface="+mj-lt"/>
              <a:buAutoNum type="arabicPeriod"/>
            </a:pPr>
            <a:r>
              <a:rPr lang="fa-IR" dirty="0" smtClean="0"/>
              <a:t>اخلاص پاک کردن نیت از شرک و ریاست.</a:t>
            </a:r>
            <a:endParaRPr lang="en-US" dirty="0" smtClean="0"/>
          </a:p>
          <a:p>
            <a:pPr marL="514350" lvl="0" indent="-514350">
              <a:lnSpc>
                <a:spcPct val="170000"/>
              </a:lnSpc>
              <a:buFont typeface="+mj-lt"/>
              <a:buAutoNum type="arabicPeriod"/>
            </a:pPr>
            <a:r>
              <a:rPr lang="fa-IR" dirty="0" smtClean="0"/>
              <a:t>پاک کردن ظواهر جسم و روان از نجاست و آلودگی های ظاهری است.</a:t>
            </a:r>
            <a:endParaRPr lang="en-US" dirty="0" smtClean="0"/>
          </a:p>
          <a:p>
            <a:pPr marL="514350" lvl="0" indent="-514350">
              <a:lnSpc>
                <a:spcPct val="170000"/>
              </a:lnSpc>
              <a:buFont typeface="+mj-lt"/>
              <a:buAutoNum type="arabicPeriod"/>
            </a:pPr>
            <a:r>
              <a:rPr lang="fa-IR" dirty="0" smtClean="0"/>
              <a:t>اخلاص امری قلبی و وجدانی است.</a:t>
            </a:r>
            <a:endParaRPr lang="en-US" dirty="0" smtClean="0"/>
          </a:p>
          <a:p>
            <a:pPr marL="0" indent="0">
              <a:lnSpc>
                <a:spcPct val="170000"/>
              </a:lnSpc>
              <a:buNone/>
            </a:pPr>
            <a:r>
              <a:rPr lang="fa-IR" dirty="0" smtClean="0"/>
              <a:t>اخلاص از خلوص بمعنی داخل نداشتن است.</a:t>
            </a:r>
            <a:endParaRPr lang="en-US" dirty="0" smtClean="0"/>
          </a:p>
          <a:p>
            <a:pPr marL="0" indent="0">
              <a:lnSpc>
                <a:spcPct val="170000"/>
              </a:lnSpc>
              <a:buNone/>
            </a:pPr>
            <a:r>
              <a:rPr lang="fa-IR" dirty="0" smtClean="0"/>
              <a:t>اخلاص در عبودیت یعنی برای غیر خدا خاضع و ذلیل نشود، هر کسی می خواهد باشد، </a:t>
            </a:r>
            <a:r>
              <a:rPr lang="fa-IR" dirty="0" smtClean="0"/>
              <a:t>هر </a:t>
            </a:r>
            <a:r>
              <a:rPr lang="fa-IR" dirty="0" smtClean="0"/>
              <a:t>مقامی که هست بدان او هم مثل تو مخلوقی است.</a:t>
            </a:r>
            <a:endParaRPr lang="en-US" dirty="0" smtClean="0"/>
          </a:p>
          <a:p>
            <a:pPr marL="0" indent="0">
              <a:lnSpc>
                <a:spcPct val="170000"/>
              </a:lnSpc>
              <a:buNone/>
            </a:pPr>
            <a:r>
              <a:rPr lang="fa-IR" dirty="0" smtClean="0"/>
              <a:t>اخلاص در اصطلاح </a:t>
            </a:r>
            <a:r>
              <a:rPr lang="fa-IR" dirty="0" smtClean="0"/>
              <a:t>فرهنگ </a:t>
            </a:r>
            <a:r>
              <a:rPr lang="fa-IR" dirty="0" smtClean="0"/>
              <a:t>اسلامی:</a:t>
            </a:r>
            <a:endParaRPr lang="en-US" dirty="0" smtClean="0"/>
          </a:p>
          <a:p>
            <a:pPr marL="0" indent="0">
              <a:lnSpc>
                <a:spcPct val="170000"/>
              </a:lnSpc>
              <a:buNone/>
            </a:pPr>
            <a:r>
              <a:rPr lang="fa-IR" dirty="0" smtClean="0"/>
              <a:t>1: به معنی پاک کردن نیت از غیر خدا.</a:t>
            </a:r>
            <a:endParaRPr lang="en-US" dirty="0" smtClean="0"/>
          </a:p>
          <a:p>
            <a:pPr marL="0" indent="0">
              <a:lnSpc>
                <a:spcPct val="170000"/>
              </a:lnSpc>
              <a:buNone/>
            </a:pPr>
            <a:r>
              <a:rPr lang="fa-IR" dirty="0" smtClean="0"/>
              <a:t>2: انجام عمل برای خدا: یعنی این که غیر خدا را هنگام </a:t>
            </a:r>
            <a:r>
              <a:rPr lang="fa-IR" dirty="0" smtClean="0"/>
              <a:t>عمل در نظر </a:t>
            </a:r>
            <a:r>
              <a:rPr lang="fa-IR" dirty="0" smtClean="0"/>
              <a:t>نداشتن و خالص ساختن خویشن از بندگی غیر خدا.</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85000" lnSpcReduction="10000"/>
          </a:bodyPr>
          <a:lstStyle/>
          <a:p>
            <a:pPr marL="0" indent="0">
              <a:lnSpc>
                <a:spcPct val="160000"/>
              </a:lnSpc>
              <a:buNone/>
            </a:pPr>
            <a:r>
              <a:rPr lang="fa-IR" dirty="0" smtClean="0"/>
              <a:t>یعنی این که: بنده، خدا خویشتن را از ؟؟؟ که شایسته مقام خدا ؟؟؟ خالص و منزه بداند.</a:t>
            </a:r>
            <a:endParaRPr lang="en-US" dirty="0" smtClean="0"/>
          </a:p>
          <a:p>
            <a:pPr marL="0" indent="0">
              <a:lnSpc>
                <a:spcPct val="160000"/>
              </a:lnSpc>
              <a:buNone/>
            </a:pPr>
            <a:r>
              <a:rPr lang="fa-IR" dirty="0" smtClean="0"/>
              <a:t>نخستین مرتبه آن: عبادت از ریا و تظاهر و خودنمایی خالص باشد.</a:t>
            </a:r>
            <a:endParaRPr lang="en-US" dirty="0" smtClean="0"/>
          </a:p>
          <a:p>
            <a:pPr marL="0" indent="0">
              <a:lnSpc>
                <a:spcPct val="160000"/>
              </a:lnSpc>
              <a:buNone/>
            </a:pPr>
            <a:r>
              <a:rPr lang="fa-IR" dirty="0" smtClean="0"/>
              <a:t>دومین مرتبه: اساس اخلاص بر ترک ریا و یا خودنمایی استوار است.</a:t>
            </a:r>
            <a:endParaRPr lang="en-US" dirty="0" smtClean="0"/>
          </a:p>
          <a:p>
            <a:pPr marL="0" indent="0">
              <a:lnSpc>
                <a:spcPct val="160000"/>
              </a:lnSpc>
              <a:buNone/>
            </a:pPr>
            <a:r>
              <a:rPr lang="fa-IR" dirty="0" smtClean="0"/>
              <a:t>یعنی این که: کسی که برای خداوند نماز میگذارد در ضمن از او حاجت می خواهد یا انتظار پاداشی را دارد ریاکار نیست. البته چنین شخصی اخلاصش کامل نیست، زیرا اخلاص کامل آن است که بنده جز خدا نخواهد و دردش چیزی جز خدا نباشد.</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txBody>
          <a:bodyPr>
            <a:normAutofit fontScale="85000" lnSpcReduction="10000"/>
          </a:bodyPr>
          <a:lstStyle/>
          <a:p>
            <a:pPr marL="0" indent="0">
              <a:lnSpc>
                <a:spcPct val="160000"/>
              </a:lnSpc>
              <a:buNone/>
            </a:pPr>
            <a:r>
              <a:rPr lang="fa-IR" b="1" dirty="0" smtClean="0"/>
              <a:t>آثار اخلاص:</a:t>
            </a:r>
            <a:endParaRPr lang="en-US" b="1" dirty="0" smtClean="0"/>
          </a:p>
          <a:p>
            <a:pPr marL="0" indent="0">
              <a:lnSpc>
                <a:spcPct val="160000"/>
              </a:lnSpc>
              <a:buNone/>
            </a:pPr>
            <a:r>
              <a:rPr lang="fa-IR" dirty="0" smtClean="0"/>
              <a:t>1- احساس امنیت: در سوره انعام، آیه 82 در قرآن کریم آمده، ایمان خالص، امنیت </a:t>
            </a:r>
            <a:r>
              <a:rPr lang="fa-IR" dirty="0" smtClean="0"/>
              <a:t>می </a:t>
            </a:r>
            <a:r>
              <a:rPr lang="fa-IR" dirty="0" smtClean="0"/>
              <a:t>آورد و ایمان ناخالص دلهره و اضطراب </a:t>
            </a:r>
            <a:r>
              <a:rPr lang="fa-IR" dirty="0" smtClean="0"/>
              <a:t>در پی </a:t>
            </a:r>
            <a:r>
              <a:rPr lang="fa-IR" dirty="0" smtClean="0"/>
              <a:t>دارد.</a:t>
            </a:r>
            <a:endParaRPr lang="en-US" dirty="0" smtClean="0"/>
          </a:p>
          <a:p>
            <a:pPr marL="0" indent="0">
              <a:lnSpc>
                <a:spcPct val="160000"/>
              </a:lnSpc>
              <a:buNone/>
            </a:pPr>
            <a:r>
              <a:rPr lang="fa-IR" dirty="0" smtClean="0"/>
              <a:t>در سوره بقره، آیه 112 هم آمده است: کسی که خود را تسلیم محض خدا می کند از هیچ چیزی نمی هراسد و هرگز دچار ترس نمی گردد.</a:t>
            </a:r>
            <a:endParaRPr lang="en-US" dirty="0" smtClean="0"/>
          </a:p>
          <a:p>
            <a:pPr marL="0" indent="0">
              <a:lnSpc>
                <a:spcPct val="160000"/>
              </a:lnSpc>
              <a:buNone/>
            </a:pPr>
            <a:r>
              <a:rPr lang="fa-IR" dirty="0" smtClean="0"/>
              <a:t>2- پاداش مضاعف: اعمال خالص مانند مزرعه ای در منطقه مرتفع که از خطر سیل محفوظ است.</a:t>
            </a:r>
            <a:endParaRPr lang="en-US" dirty="0" smtClean="0"/>
          </a:p>
          <a:p>
            <a:pPr marL="0" indent="0">
              <a:lnSpc>
                <a:spcPct val="160000"/>
              </a:lnSpc>
              <a:buNone/>
            </a:pPr>
            <a:r>
              <a:rPr lang="fa-IR" dirty="0" smtClean="0"/>
              <a:t>3- نجات از دشواری: امیر مؤمنان (ع) یکی از نتایج راه نجات از پرتگاه </a:t>
            </a:r>
            <a:r>
              <a:rPr lang="fa-IR" dirty="0" smtClean="0"/>
              <a:t>را اخلاص ذکر </a:t>
            </a:r>
            <a:r>
              <a:rPr lang="fa-IR" dirty="0" smtClean="0"/>
              <a:t>نموده است. نمونه آن حضرت </a:t>
            </a:r>
            <a:r>
              <a:rPr lang="fa-IR" dirty="0" smtClean="0"/>
              <a:t>یوسف(ع) است.</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normAutofit fontScale="77500" lnSpcReduction="20000"/>
          </a:bodyPr>
          <a:lstStyle/>
          <a:p>
            <a:pPr marL="0" indent="0">
              <a:lnSpc>
                <a:spcPct val="160000"/>
              </a:lnSpc>
              <a:buNone/>
            </a:pPr>
            <a:r>
              <a:rPr lang="fa-IR" b="1" dirty="0" smtClean="0"/>
              <a:t>ویژگی بندگان مخلص از دیدگاه قرآن:</a:t>
            </a:r>
            <a:endParaRPr lang="en-US" b="1" dirty="0" smtClean="0"/>
          </a:p>
          <a:p>
            <a:pPr marL="0" indent="0">
              <a:lnSpc>
                <a:spcPct val="160000"/>
              </a:lnSpc>
              <a:buNone/>
            </a:pPr>
            <a:r>
              <a:rPr lang="fa-IR" dirty="0" smtClean="0"/>
              <a:t>1: نجات از نابودی دنیوی و عذاب اخروی.</a:t>
            </a:r>
            <a:endParaRPr lang="en-US" dirty="0" smtClean="0"/>
          </a:p>
          <a:p>
            <a:pPr marL="0" indent="0">
              <a:lnSpc>
                <a:spcPct val="160000"/>
              </a:lnSpc>
              <a:buNone/>
            </a:pPr>
            <a:r>
              <a:rPr lang="fa-IR" dirty="0" smtClean="0"/>
              <a:t>2: عصمت.</a:t>
            </a:r>
            <a:endParaRPr lang="en-US" dirty="0" smtClean="0"/>
          </a:p>
          <a:p>
            <a:pPr marL="0" indent="0">
              <a:lnSpc>
                <a:spcPct val="160000"/>
              </a:lnSpc>
              <a:buNone/>
            </a:pPr>
            <a:r>
              <a:rPr lang="fa-IR" dirty="0" smtClean="0"/>
              <a:t>3: ایمنی از فریب ابلیس.</a:t>
            </a:r>
            <a:endParaRPr lang="en-US" dirty="0" smtClean="0"/>
          </a:p>
          <a:p>
            <a:pPr marL="0" indent="0">
              <a:lnSpc>
                <a:spcPct val="160000"/>
              </a:lnSpc>
              <a:buNone/>
            </a:pPr>
            <a:r>
              <a:rPr lang="fa-IR" dirty="0" smtClean="0"/>
              <a:t>4: شایستگی توصیف خدا.</a:t>
            </a:r>
            <a:endParaRPr lang="en-US" dirty="0" smtClean="0"/>
          </a:p>
          <a:p>
            <a:pPr marL="0" indent="0">
              <a:lnSpc>
                <a:spcPct val="160000"/>
              </a:lnSpc>
              <a:buNone/>
            </a:pPr>
            <a:r>
              <a:rPr lang="fa-IR" dirty="0" smtClean="0"/>
              <a:t>5: بهره مندی از پاداش خاص اخروی.</a:t>
            </a:r>
            <a:endParaRPr lang="en-US" dirty="0" smtClean="0"/>
          </a:p>
          <a:p>
            <a:pPr marL="0" indent="0">
              <a:lnSpc>
                <a:spcPct val="160000"/>
              </a:lnSpc>
              <a:buNone/>
            </a:pPr>
            <a:r>
              <a:rPr lang="fa-IR" dirty="0" smtClean="0"/>
              <a:t>امام صادق در مورد نقش امنیت </a:t>
            </a:r>
            <a:r>
              <a:rPr lang="fa-IR" dirty="0" smtClean="0"/>
              <a:t>اخلاص </a:t>
            </a:r>
            <a:r>
              <a:rPr lang="fa-IR" dirty="0" smtClean="0"/>
              <a:t>در روان آدمی می فرماید:</a:t>
            </a:r>
            <a:endParaRPr lang="en-US" dirty="0" smtClean="0"/>
          </a:p>
          <a:p>
            <a:pPr marL="0" indent="0">
              <a:lnSpc>
                <a:spcPct val="160000"/>
              </a:lnSpc>
              <a:buNone/>
            </a:pPr>
            <a:r>
              <a:rPr lang="fa-IR" dirty="0" smtClean="0"/>
              <a:t>اگر مؤمن خود را برای خدا خالص گرداند، خداوند هر چیزی را از خود خواهد ترساند، </a:t>
            </a:r>
            <a:r>
              <a:rPr lang="fa-IR" dirty="0" smtClean="0"/>
              <a:t>مثل </a:t>
            </a:r>
            <a:r>
              <a:rPr lang="fa-IR" dirty="0" smtClean="0"/>
              <a:t>حشرات، پرندگان و هوا. هر چیزی در برابر مؤمن رام است و هیبتش بر همه آشکار است.</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143668"/>
          </a:xfrm>
        </p:spPr>
        <p:txBody>
          <a:bodyPr>
            <a:normAutofit fontScale="92500"/>
          </a:bodyPr>
          <a:lstStyle/>
          <a:p>
            <a:pPr>
              <a:lnSpc>
                <a:spcPct val="200000"/>
              </a:lnSpc>
              <a:buNone/>
            </a:pPr>
            <a:r>
              <a:rPr lang="fa-IR" sz="2400" dirty="0"/>
              <a:t>1- اخلاق </a:t>
            </a:r>
            <a:r>
              <a:rPr lang="fa-IR" sz="2400" dirty="0" smtClean="0"/>
              <a:t>فیلسوفانه؛ </a:t>
            </a:r>
            <a:r>
              <a:rPr lang="fa-IR" sz="2400" dirty="0"/>
              <a:t>این شیوه اخلاقی راه اعتدال و حد وسط را بعنوان معیار کلی فضیلت اخلاقی در مقابل « افراط و تفریط» پذیرفته </a:t>
            </a:r>
            <a:r>
              <a:rPr lang="fa-IR" sz="2400" dirty="0" smtClean="0"/>
              <a:t>اند. </a:t>
            </a:r>
            <a:r>
              <a:rPr lang="fa-IR" sz="2400" dirty="0"/>
              <a:t>کتابهای فراوانی در این راستا نوشته شده و اختلافاتی که در نظرات وجود دارد ناشی از تفسیر « اعتدال» </a:t>
            </a:r>
            <a:r>
              <a:rPr lang="fa-IR" sz="2400" dirty="0" smtClean="0"/>
              <a:t>است. </a:t>
            </a:r>
            <a:r>
              <a:rPr lang="fa-IR" sz="2400" dirty="0"/>
              <a:t>عیب این شیوه اخلاقی خشک و بی روح بودن آنست که </a:t>
            </a:r>
            <a:r>
              <a:rPr lang="fa-IR" sz="2400" dirty="0" smtClean="0"/>
              <a:t>میان </a:t>
            </a:r>
            <a:r>
              <a:rPr lang="fa-IR" sz="2400" dirty="0"/>
              <a:t>عموم مردم راه پیدا نمی </a:t>
            </a:r>
            <a:r>
              <a:rPr lang="fa-IR" sz="2400" dirty="0" smtClean="0"/>
              <a:t>کند. </a:t>
            </a:r>
            <a:endParaRPr lang="en-US" sz="2400" dirty="0"/>
          </a:p>
          <a:p>
            <a:pPr>
              <a:lnSpc>
                <a:spcPct val="200000"/>
              </a:lnSpc>
              <a:buNone/>
            </a:pPr>
            <a:r>
              <a:rPr lang="fa-IR" sz="2400" dirty="0"/>
              <a:t>2- اخلاق عارفانه: توسط عرفا و متصوفه آنرا ترویج می کردند که بیشتر از راه </a:t>
            </a:r>
            <a:r>
              <a:rPr lang="fa-IR" sz="2400" dirty="0" smtClean="0"/>
              <a:t>سیر و سلوک </a:t>
            </a:r>
            <a:r>
              <a:rPr lang="fa-IR" sz="2400" dirty="0"/>
              <a:t>یعنی طی مقاصد و منازل و مراحل خاص صورت می </a:t>
            </a:r>
            <a:r>
              <a:rPr lang="fa-IR" sz="2400" dirty="0" smtClean="0"/>
              <a:t>گیرد. </a:t>
            </a:r>
            <a:r>
              <a:rPr lang="fa-IR" sz="2400" dirty="0"/>
              <a:t>محور اخلاق عارفانه مبارزه با نفس </a:t>
            </a:r>
            <a:r>
              <a:rPr lang="fa-IR" sz="2400" dirty="0" smtClean="0"/>
              <a:t>است، </a:t>
            </a:r>
            <a:r>
              <a:rPr lang="fa-IR" sz="2400" dirty="0"/>
              <a:t>مکاتب متعددی دارد که به دو گروه عمده تقسیم  الف) مکتبی که خود را پایبند به شریعت نمی داند یا در مقطعی خاص آنرا لازم می </a:t>
            </a:r>
            <a:r>
              <a:rPr lang="fa-IR" sz="2400" dirty="0" smtClean="0"/>
              <a:t>داند؛ </a:t>
            </a:r>
            <a:endParaRPr lang="en-US" sz="2400" dirty="0"/>
          </a:p>
          <a:p>
            <a:pPr>
              <a:lnSpc>
                <a:spcPct val="200000"/>
              </a:lnSpc>
              <a:buNone/>
            </a:pPr>
            <a:endParaRPr lang="fa-IR" sz="2400" dirty="0"/>
          </a:p>
        </p:txBody>
      </p:sp>
    </p:spTree>
  </p:cSld>
  <p:clrMapOvr>
    <a:masterClrMapping/>
  </p:clrMapOvr>
  <p:transition spd="slow">
    <p:strips/>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lnSpcReduction="10000"/>
          </a:bodyPr>
          <a:lstStyle/>
          <a:p>
            <a:pPr marL="0" indent="0">
              <a:lnSpc>
                <a:spcPct val="150000"/>
              </a:lnSpc>
              <a:buNone/>
            </a:pPr>
            <a:r>
              <a:rPr lang="fa-IR" b="1" dirty="0" smtClean="0"/>
              <a:t>قرآن و اخلاص:</a:t>
            </a:r>
            <a:endParaRPr lang="en-US" b="1" dirty="0" smtClean="0"/>
          </a:p>
          <a:p>
            <a:pPr marL="0" indent="0">
              <a:lnSpc>
                <a:spcPct val="150000"/>
              </a:lnSpc>
              <a:buNone/>
            </a:pPr>
            <a:r>
              <a:rPr lang="fa-IR" dirty="0" smtClean="0"/>
              <a:t>سوره کهف، آیه 11: هر کسی امید </a:t>
            </a:r>
            <a:r>
              <a:rPr lang="fa-IR" dirty="0" smtClean="0"/>
              <a:t>لقای </a:t>
            </a:r>
            <a:r>
              <a:rPr lang="fa-IR" dirty="0" smtClean="0"/>
              <a:t>پروردگارش را دارد باید عمل صالح انجام دهد و کسی را در عبادت پروردگارش شریک </a:t>
            </a:r>
            <a:r>
              <a:rPr lang="fa-IR" dirty="0" smtClean="0"/>
              <a:t>نسازد</a:t>
            </a:r>
            <a:r>
              <a:rPr lang="fa-IR" dirty="0" smtClean="0"/>
              <a:t>.</a:t>
            </a:r>
            <a:endParaRPr lang="en-US" dirty="0" smtClean="0"/>
          </a:p>
          <a:p>
            <a:pPr marL="0" indent="0">
              <a:lnSpc>
                <a:spcPct val="150000"/>
              </a:lnSpc>
              <a:buNone/>
            </a:pPr>
            <a:r>
              <a:rPr lang="fa-IR" dirty="0" smtClean="0"/>
              <a:t>احادیثی که درباره اخلاص وارد شده به سه دسته تقسیم می شود:</a:t>
            </a:r>
            <a:endParaRPr lang="en-US" dirty="0" smtClean="0"/>
          </a:p>
          <a:p>
            <a:pPr marL="514350" lvl="0" indent="-514350">
              <a:lnSpc>
                <a:spcPct val="150000"/>
              </a:lnSpc>
              <a:buFont typeface="+mj-lt"/>
              <a:buAutoNum type="arabicPeriod"/>
            </a:pPr>
            <a:r>
              <a:rPr lang="fa-IR" dirty="0" smtClean="0"/>
              <a:t>نشانه های اخلاص</a:t>
            </a:r>
            <a:endParaRPr lang="en-US" dirty="0" smtClean="0"/>
          </a:p>
          <a:p>
            <a:pPr marL="514350" lvl="0" indent="-514350">
              <a:lnSpc>
                <a:spcPct val="150000"/>
              </a:lnSpc>
              <a:buFont typeface="+mj-lt"/>
              <a:buAutoNum type="arabicPeriod"/>
            </a:pPr>
            <a:r>
              <a:rPr lang="fa-IR" dirty="0" smtClean="0"/>
              <a:t>عوامل و اسباب اخلاص.</a:t>
            </a:r>
            <a:endParaRPr lang="en-US" dirty="0" smtClean="0"/>
          </a:p>
          <a:p>
            <a:pPr marL="514350" lvl="0" indent="-514350">
              <a:lnSpc>
                <a:spcPct val="150000"/>
              </a:lnSpc>
              <a:buFont typeface="+mj-lt"/>
              <a:buAutoNum type="arabicPeriod"/>
            </a:pPr>
            <a:r>
              <a:rPr lang="fa-IR" dirty="0" smtClean="0"/>
              <a:t>آثار و فواید اخلاص.</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p:spPr>
        <p:txBody>
          <a:bodyPr>
            <a:normAutofit fontScale="70000" lnSpcReduction="20000"/>
          </a:bodyPr>
          <a:lstStyle/>
          <a:p>
            <a:pPr marL="0" indent="0">
              <a:lnSpc>
                <a:spcPct val="160000"/>
              </a:lnSpc>
              <a:buNone/>
            </a:pPr>
            <a:r>
              <a:rPr lang="fa-IR" b="1" dirty="0" smtClean="0"/>
              <a:t>1: نشانه های اخلاص: </a:t>
            </a:r>
            <a:endParaRPr lang="fa-IR" b="1" dirty="0" smtClean="0"/>
          </a:p>
          <a:p>
            <a:pPr marL="0" indent="0">
              <a:lnSpc>
                <a:spcPct val="160000"/>
              </a:lnSpc>
              <a:buNone/>
            </a:pPr>
            <a:r>
              <a:rPr lang="fa-IR" dirty="0" smtClean="0"/>
              <a:t>حضرت </a:t>
            </a:r>
            <a:r>
              <a:rPr lang="fa-IR" dirty="0" smtClean="0"/>
              <a:t>علی (ع) فرمود: </a:t>
            </a:r>
            <a:r>
              <a:rPr lang="fa-IR" dirty="0" smtClean="0"/>
              <a:t>زُهد شیره </a:t>
            </a:r>
            <a:r>
              <a:rPr lang="fa-IR" dirty="0" smtClean="0"/>
              <a:t>اخلاص است. </a:t>
            </a:r>
            <a:endParaRPr lang="en-US" dirty="0" smtClean="0"/>
          </a:p>
          <a:p>
            <a:pPr marL="0" indent="0">
              <a:lnSpc>
                <a:spcPct val="160000"/>
              </a:lnSpc>
              <a:buNone/>
            </a:pPr>
            <a:r>
              <a:rPr lang="fa-IR" dirty="0" smtClean="0"/>
              <a:t>رسول خدا (ص) فرمود: علامت مخلص چهار چیز است: </a:t>
            </a:r>
            <a:r>
              <a:rPr lang="fa-IR" dirty="0" smtClean="0"/>
              <a:t>دلش </a:t>
            </a:r>
            <a:r>
              <a:rPr lang="fa-IR" dirty="0"/>
              <a:t>پاک، اعضا و جوارحش سالم</a:t>
            </a:r>
            <a:r>
              <a:rPr lang="fa-IR" dirty="0" smtClean="0"/>
              <a:t>، ‌خیرش </a:t>
            </a:r>
            <a:r>
              <a:rPr lang="fa-IR" dirty="0"/>
              <a:t>مبذول و شرّش مأمون </a:t>
            </a:r>
            <a:r>
              <a:rPr lang="fa-IR" dirty="0" smtClean="0"/>
              <a:t>است </a:t>
            </a:r>
            <a:r>
              <a:rPr lang="fa-IR" dirty="0" smtClean="0"/>
              <a:t>(یعنی مردم از خیرش بهره </a:t>
            </a:r>
            <a:r>
              <a:rPr lang="fa-IR" dirty="0" smtClean="0"/>
              <a:t>مند </a:t>
            </a:r>
            <a:r>
              <a:rPr lang="fa-IR" dirty="0" smtClean="0"/>
              <a:t>و از شرش در </a:t>
            </a:r>
            <a:r>
              <a:rPr lang="fa-IR" dirty="0" smtClean="0"/>
              <a:t>امانند).</a:t>
            </a:r>
            <a:endParaRPr lang="en-US" dirty="0" smtClean="0"/>
          </a:p>
          <a:p>
            <a:pPr marL="0" indent="0">
              <a:lnSpc>
                <a:spcPct val="160000"/>
              </a:lnSpc>
              <a:buNone/>
            </a:pPr>
            <a:r>
              <a:rPr lang="fa-IR" b="1" dirty="0" smtClean="0"/>
              <a:t>2: اسباب و عوامل اخلاص:</a:t>
            </a:r>
            <a:endParaRPr lang="en-US" b="1" dirty="0" smtClean="0"/>
          </a:p>
          <a:p>
            <a:pPr marL="0" indent="0">
              <a:lnSpc>
                <a:spcPct val="160000"/>
              </a:lnSpc>
              <a:buNone/>
            </a:pPr>
            <a:r>
              <a:rPr lang="fa-IR" dirty="0" smtClean="0"/>
              <a:t>1-2- یقین منشأ اخلاص است.</a:t>
            </a:r>
            <a:endParaRPr lang="en-US" dirty="0" smtClean="0"/>
          </a:p>
          <a:p>
            <a:pPr marL="0" indent="0">
              <a:lnSpc>
                <a:spcPct val="160000"/>
              </a:lnSpc>
              <a:buNone/>
            </a:pPr>
            <a:r>
              <a:rPr lang="fa-IR" dirty="0" smtClean="0"/>
              <a:t>2-2- اخلاص میوه یقین است.</a:t>
            </a:r>
            <a:endParaRPr lang="en-US" dirty="0" smtClean="0"/>
          </a:p>
          <a:p>
            <a:pPr marL="0" indent="0">
              <a:lnSpc>
                <a:spcPct val="160000"/>
              </a:lnSpc>
              <a:buNone/>
            </a:pPr>
            <a:r>
              <a:rPr lang="fa-IR" dirty="0" smtClean="0"/>
              <a:t>3-2- اخلاص میوه عبادت است.</a:t>
            </a:r>
            <a:endParaRPr lang="en-US" dirty="0" smtClean="0"/>
          </a:p>
          <a:p>
            <a:pPr marL="0" indent="0">
              <a:lnSpc>
                <a:spcPct val="160000"/>
              </a:lnSpc>
              <a:buNone/>
            </a:pPr>
            <a:r>
              <a:rPr lang="fa-IR" dirty="0" smtClean="0"/>
              <a:t>یقین، قدرت ایمان، علم، قطع امید از مردم، کم کردن آرزوها و عبادت پروردگار است.</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20000"/>
          </a:bodyPr>
          <a:lstStyle/>
          <a:p>
            <a:pPr>
              <a:lnSpc>
                <a:spcPct val="150000"/>
              </a:lnSpc>
              <a:buNone/>
            </a:pPr>
            <a:r>
              <a:rPr lang="fa-IR" b="1" dirty="0" smtClean="0"/>
              <a:t>3: آثار و فواید اخلاص:</a:t>
            </a:r>
            <a:endParaRPr lang="en-US" b="1" dirty="0" smtClean="0"/>
          </a:p>
          <a:p>
            <a:pPr>
              <a:lnSpc>
                <a:spcPct val="150000"/>
              </a:lnSpc>
              <a:buNone/>
            </a:pPr>
            <a:r>
              <a:rPr lang="fa-IR" dirty="0" smtClean="0"/>
              <a:t>1-3- </a:t>
            </a:r>
            <a:r>
              <a:rPr lang="fa-IR" dirty="0" smtClean="0"/>
              <a:t>بصیرت </a:t>
            </a:r>
            <a:r>
              <a:rPr lang="fa-IR" dirty="0" smtClean="0"/>
              <a:t>و نورانیت دل.</a:t>
            </a:r>
            <a:endParaRPr lang="en-US" dirty="0" smtClean="0"/>
          </a:p>
          <a:p>
            <a:pPr>
              <a:lnSpc>
                <a:spcPct val="150000"/>
              </a:lnSpc>
              <a:buNone/>
            </a:pPr>
            <a:r>
              <a:rPr lang="fa-IR" dirty="0" smtClean="0"/>
              <a:t>2-3- حکمت و معرفت.</a:t>
            </a:r>
            <a:endParaRPr lang="en-US" dirty="0" smtClean="0"/>
          </a:p>
          <a:p>
            <a:pPr>
              <a:lnSpc>
                <a:spcPct val="150000"/>
              </a:lnSpc>
              <a:buNone/>
            </a:pPr>
            <a:r>
              <a:rPr lang="fa-IR" dirty="0" smtClean="0"/>
              <a:t>3-3- خضوع تمام ما سوی الله در برابر انسان مخلص.</a:t>
            </a:r>
            <a:endParaRPr lang="en-US" dirty="0" smtClean="0"/>
          </a:p>
          <a:p>
            <a:pPr>
              <a:lnSpc>
                <a:spcPct val="150000"/>
              </a:lnSpc>
              <a:buNone/>
            </a:pPr>
            <a:r>
              <a:rPr lang="fa-IR" dirty="0" smtClean="0"/>
              <a:t>4-3- کفایت امر و درمانده نشدن </a:t>
            </a:r>
            <a:r>
              <a:rPr lang="fa-IR" dirty="0" smtClean="0"/>
              <a:t>در کارها</a:t>
            </a:r>
            <a:r>
              <a:rPr lang="fa-IR" dirty="0" smtClean="0"/>
              <a:t>.</a:t>
            </a:r>
            <a:endParaRPr lang="en-US" dirty="0" smtClean="0"/>
          </a:p>
          <a:p>
            <a:pPr>
              <a:lnSpc>
                <a:spcPct val="150000"/>
              </a:lnSpc>
              <a:buNone/>
            </a:pPr>
            <a:r>
              <a:rPr lang="fa-IR" dirty="0" smtClean="0"/>
              <a:t>5-3- سعادت و کامیابی.</a:t>
            </a:r>
            <a:endParaRPr lang="en-US" dirty="0" smtClean="0"/>
          </a:p>
          <a:p>
            <a:pPr>
              <a:lnSpc>
                <a:spcPct val="150000"/>
              </a:lnSpc>
              <a:buNone/>
            </a:pPr>
            <a:r>
              <a:rPr lang="fa-IR" dirty="0" smtClean="0"/>
              <a:t>6-3- بالا رفتن اعمال و قبولی آنها.</a:t>
            </a:r>
            <a:endParaRPr lang="en-US" dirty="0" smtClean="0"/>
          </a:p>
          <a:p>
            <a:pPr>
              <a:lnSpc>
                <a:spcPct val="150000"/>
              </a:lnSpc>
              <a:buNone/>
            </a:pPr>
            <a:r>
              <a:rPr lang="fa-IR" dirty="0" smtClean="0"/>
              <a:t>7-3- کمال عبادت.</a:t>
            </a:r>
            <a:endParaRPr lang="en-US" dirty="0" smtClean="0"/>
          </a:p>
          <a:p>
            <a:pPr>
              <a:lnSpc>
                <a:spcPct val="150000"/>
              </a:lnSpc>
              <a:buNone/>
            </a:pPr>
            <a:endParaRPr lang="fa-IR" dirty="0"/>
          </a:p>
        </p:txBody>
      </p:sp>
    </p:spTree>
  </p:cSld>
  <p:clrMapOvr>
    <a:masterClrMapping/>
  </p:clrMapOvr>
  <p:transition spd="slow">
    <p:strips/>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70000" lnSpcReduction="20000"/>
          </a:bodyPr>
          <a:lstStyle/>
          <a:p>
            <a:pPr marL="0" indent="0">
              <a:lnSpc>
                <a:spcPct val="160000"/>
              </a:lnSpc>
              <a:buNone/>
            </a:pPr>
            <a:r>
              <a:rPr lang="fa-IR" b="1" dirty="0" smtClean="0"/>
              <a:t>نتیجه و جمع بندی: </a:t>
            </a:r>
            <a:endParaRPr lang="fa-IR" b="1" dirty="0" smtClean="0"/>
          </a:p>
          <a:p>
            <a:pPr marL="0" indent="0">
              <a:lnSpc>
                <a:spcPct val="160000"/>
              </a:lnSpc>
              <a:buNone/>
            </a:pPr>
            <a:r>
              <a:rPr lang="fa-IR" dirty="0" smtClean="0"/>
              <a:t>از </a:t>
            </a:r>
            <a:r>
              <a:rPr lang="fa-IR" dirty="0" smtClean="0"/>
              <a:t>روایاتی که گذشت معلوم می شود که اسلام به کیفیت عمل بیشتر توجه می کند تا به کمیت آنها، به تعبیر دیگر آنچه در پیشگاه خداوند ارزشمند است تنها خلوص </a:t>
            </a:r>
            <a:r>
              <a:rPr lang="fa-IR" dirty="0" smtClean="0"/>
              <a:t>نیت </a:t>
            </a:r>
            <a:r>
              <a:rPr lang="fa-IR" dirty="0" smtClean="0"/>
              <a:t>است و زیاد بودن عمل موجب تقرب نمی شود.</a:t>
            </a:r>
            <a:endParaRPr lang="en-US" dirty="0" smtClean="0"/>
          </a:p>
          <a:p>
            <a:pPr marL="0" indent="0">
              <a:lnSpc>
                <a:spcPct val="160000"/>
              </a:lnSpc>
              <a:buNone/>
            </a:pPr>
            <a:r>
              <a:rPr lang="fa-IR" dirty="0" smtClean="0"/>
              <a:t>عارفان برای اخلاص، درجات گوناگون بیان کرده </a:t>
            </a:r>
            <a:r>
              <a:rPr lang="fa-IR" dirty="0" smtClean="0"/>
              <a:t>و به </a:t>
            </a:r>
            <a:r>
              <a:rPr lang="fa-IR" dirty="0" smtClean="0"/>
              <a:t>دو دسته تقسیم می </a:t>
            </a:r>
            <a:r>
              <a:rPr lang="fa-IR" dirty="0" smtClean="0"/>
              <a:t>کنند</a:t>
            </a:r>
            <a:r>
              <a:rPr lang="fa-IR" dirty="0" smtClean="0"/>
              <a:t>:</a:t>
            </a:r>
            <a:endParaRPr lang="en-US" dirty="0" smtClean="0"/>
          </a:p>
          <a:p>
            <a:pPr marL="514350" lvl="0" indent="-514350">
              <a:lnSpc>
                <a:spcPct val="160000"/>
              </a:lnSpc>
              <a:buFont typeface="+mj-lt"/>
              <a:buAutoNum type="arabicPeriod"/>
            </a:pPr>
            <a:r>
              <a:rPr lang="fa-IR" dirty="0" smtClean="0"/>
              <a:t>اخلاص مطلق: اخلاص مطلق اخلاص صدیقان است که از هر گونه آمیختگی پیراسته است، با رسیدن به درجه ی اخلاص حقیقت آیه «الا لله الدین الخالص» در وجود شخص تجلی می یابد.</a:t>
            </a:r>
            <a:endParaRPr lang="en-US" dirty="0" smtClean="0"/>
          </a:p>
          <a:p>
            <a:pPr marL="514350" lvl="0" indent="-514350">
              <a:lnSpc>
                <a:spcPct val="160000"/>
              </a:lnSpc>
              <a:buFont typeface="+mj-lt"/>
              <a:buAutoNum type="arabicPeriod"/>
            </a:pPr>
            <a:r>
              <a:rPr lang="fa-IR" dirty="0" smtClean="0"/>
              <a:t>اخلاص اضافی: اخلاص که با نیت دستیابی به پاداش و رهایی از عذاب همراه است، (اخلاص اضافی) نامیده می شود.</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p:spPr>
        <p:txBody>
          <a:bodyPr>
            <a:noAutofit/>
          </a:bodyPr>
          <a:lstStyle/>
          <a:p>
            <a:pPr marL="0" indent="0">
              <a:lnSpc>
                <a:spcPct val="170000"/>
              </a:lnSpc>
              <a:buNone/>
            </a:pPr>
            <a:r>
              <a:rPr lang="fa-IR" sz="2200" b="1" dirty="0" smtClean="0"/>
              <a:t>اخلاص در احادیث:</a:t>
            </a:r>
            <a:endParaRPr lang="en-US" sz="2200" b="1" dirty="0" smtClean="0"/>
          </a:p>
          <a:p>
            <a:pPr marL="0" indent="0">
              <a:lnSpc>
                <a:spcPct val="170000"/>
              </a:lnSpc>
              <a:buNone/>
            </a:pPr>
            <a:r>
              <a:rPr lang="fa-IR" sz="2200" dirty="0" smtClean="0"/>
              <a:t>در روایات و احادیث آمده که به اخلاص تأکید زیاد شده، اخلاص یک پدیده </a:t>
            </a:r>
            <a:r>
              <a:rPr lang="fa-IR" sz="2200" dirty="0" smtClean="0"/>
              <a:t>تصوری</a:t>
            </a:r>
            <a:r>
              <a:rPr lang="fa-IR" sz="2200" dirty="0" smtClean="0"/>
              <a:t>، تخیلی و </a:t>
            </a:r>
            <a:r>
              <a:rPr lang="fa-IR" sz="2200" dirty="0" smtClean="0"/>
              <a:t>ذهنی </a:t>
            </a:r>
            <a:r>
              <a:rPr lang="fa-IR" sz="2200" dirty="0" smtClean="0"/>
              <a:t>نیست که از راه تصور و خیال پردازی و بازی با الفاط بتوان آن را ایجاد کرد.</a:t>
            </a:r>
            <a:endParaRPr lang="en-US" sz="2200" dirty="0" smtClean="0"/>
          </a:p>
          <a:p>
            <a:pPr marL="0" indent="0">
              <a:lnSpc>
                <a:spcPct val="170000"/>
              </a:lnSpc>
              <a:buNone/>
            </a:pPr>
            <a:r>
              <a:rPr lang="fa-IR" sz="2200" b="1" dirty="0" smtClean="0"/>
              <a:t>چند حدیث درباره اخلاص:</a:t>
            </a:r>
            <a:endParaRPr lang="en-US" sz="2200" b="1" dirty="0" smtClean="0"/>
          </a:p>
          <a:p>
            <a:pPr marL="0" indent="0">
              <a:lnSpc>
                <a:spcPct val="170000"/>
              </a:lnSpc>
              <a:buNone/>
            </a:pPr>
            <a:r>
              <a:rPr lang="fa-IR" sz="2200" dirty="0" smtClean="0"/>
              <a:t>پیامبر اکرم (ص) فرمود: جبرئیل به من خبر داد که خداوند عزوجل فرموده است: اخلاص سرّی از اسرار من است که آن را در دل بندگانی که دوستشان می دارم به امانت می سپارم.</a:t>
            </a:r>
            <a:endParaRPr lang="en-US" sz="2200" dirty="0" smtClean="0"/>
          </a:p>
          <a:p>
            <a:pPr marL="0" indent="0">
              <a:lnSpc>
                <a:spcPct val="170000"/>
              </a:lnSpc>
              <a:buNone/>
            </a:pPr>
            <a:r>
              <a:rPr lang="fa-IR" sz="2200" dirty="0" smtClean="0"/>
              <a:t>حضرت فاطمه زهرا (س) فرمود: هر کس عبادت خالص خود را به سوی خدا به بالا بفرستد، خدای عزوجل بالاترین مصلحت را برایش می فرستد.</a:t>
            </a:r>
            <a:endParaRPr lang="en-US" sz="2200" dirty="0" smtClean="0"/>
          </a:p>
        </p:txBody>
      </p:sp>
    </p:spTree>
  </p:cSld>
  <p:clrMapOvr>
    <a:masterClrMapping/>
  </p:clrMapOvr>
  <p:transition spd="slow">
    <p:strips/>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77500" lnSpcReduction="20000"/>
          </a:bodyPr>
          <a:lstStyle/>
          <a:p>
            <a:pPr marL="0" indent="0">
              <a:lnSpc>
                <a:spcPct val="170000"/>
              </a:lnSpc>
              <a:buNone/>
            </a:pPr>
            <a:r>
              <a:rPr lang="fa-IR" b="1" dirty="0" smtClean="0"/>
              <a:t>رابطه اخلاص با ریا:</a:t>
            </a:r>
            <a:endParaRPr lang="en-US" b="1" dirty="0" smtClean="0"/>
          </a:p>
          <a:p>
            <a:pPr marL="0" indent="0">
              <a:lnSpc>
                <a:spcPct val="170000"/>
              </a:lnSpc>
              <a:buNone/>
            </a:pPr>
            <a:r>
              <a:rPr lang="fa-IR" dirty="0" smtClean="0"/>
              <a:t>ریا ضد اخلاص است و از هر دری که ریا و شرک وارد شود از در دیگر اخلاص خارج می شود.</a:t>
            </a:r>
            <a:endParaRPr lang="en-US" dirty="0" smtClean="0"/>
          </a:p>
          <a:p>
            <a:pPr marL="0" indent="0">
              <a:lnSpc>
                <a:spcPct val="170000"/>
              </a:lnSpc>
              <a:buNone/>
            </a:pPr>
            <a:r>
              <a:rPr lang="fa-IR" dirty="0" smtClean="0"/>
              <a:t>منشأ ریا و اخلاص، نیت است:</a:t>
            </a:r>
            <a:endParaRPr lang="en-US" dirty="0" smtClean="0"/>
          </a:p>
          <a:p>
            <a:pPr marL="0" indent="0">
              <a:lnSpc>
                <a:spcPct val="170000"/>
              </a:lnSpc>
              <a:buNone/>
            </a:pPr>
            <a:r>
              <a:rPr lang="fa-IR" dirty="0" smtClean="0"/>
              <a:t>امام صادق (ع) می فرماید: نیّت از عمل است، اصلاً نیت همان عمل است. «نیت انسان از اعتقادات او بر می خیزد و به عمل او شکل می دهد».</a:t>
            </a:r>
            <a:endParaRPr lang="en-US" dirty="0" smtClean="0"/>
          </a:p>
          <a:p>
            <a:pPr marL="0" indent="0">
              <a:lnSpc>
                <a:spcPct val="170000"/>
              </a:lnSpc>
              <a:buNone/>
            </a:pPr>
            <a:r>
              <a:rPr lang="fa-IR" dirty="0" smtClean="0"/>
              <a:t>اینکه ریا در انفاق و در هر کار دیگری مقابل اخلاص قرار می گیرد از آن روست که انجام آن به معنای شرک به خداست.</a:t>
            </a:r>
            <a:endParaRPr lang="en-US" dirty="0" smtClean="0"/>
          </a:p>
          <a:p>
            <a:pPr marL="0" indent="0">
              <a:lnSpc>
                <a:spcPct val="170000"/>
              </a:lnSpc>
              <a:buNone/>
            </a:pPr>
            <a:endParaRPr lang="fa-IR" dirty="0" smtClean="0"/>
          </a:p>
          <a:p>
            <a:pPr>
              <a:buNone/>
            </a:pPr>
            <a:endParaRPr lang="fa-IR" dirty="0"/>
          </a:p>
        </p:txBody>
      </p:sp>
    </p:spTree>
  </p:cSld>
  <p:clrMapOvr>
    <a:masterClrMapping/>
  </p:clrMapOvr>
  <p:transition spd="slow">
    <p:strips/>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143668"/>
          </a:xfrm>
        </p:spPr>
        <p:txBody>
          <a:bodyPr>
            <a:normAutofit lnSpcReduction="10000"/>
          </a:bodyPr>
          <a:lstStyle/>
          <a:p>
            <a:pPr marL="0" indent="0">
              <a:lnSpc>
                <a:spcPct val="150000"/>
              </a:lnSpc>
              <a:buNone/>
            </a:pPr>
            <a:r>
              <a:rPr lang="fa-IR" dirty="0" smtClean="0"/>
              <a:t>حدیثی از امام صادق (ع) در رابطه با اخلاص:</a:t>
            </a:r>
            <a:endParaRPr lang="en-US" dirty="0" smtClean="0"/>
          </a:p>
          <a:p>
            <a:pPr marL="0" indent="0">
              <a:lnSpc>
                <a:spcPct val="150000"/>
              </a:lnSpc>
              <a:buNone/>
            </a:pPr>
            <a:r>
              <a:rPr lang="fa-IR" dirty="0" smtClean="0"/>
              <a:t>امام صادق (ع) می فرماید: نماز، قیام، نشستن و برخاستن نیست، بلکه اخلاص و خداخواهی توست.</a:t>
            </a:r>
            <a:endParaRPr lang="en-US" dirty="0" smtClean="0"/>
          </a:p>
          <a:p>
            <a:pPr marL="0" indent="0">
              <a:lnSpc>
                <a:spcPct val="150000"/>
              </a:lnSpc>
              <a:buNone/>
            </a:pPr>
            <a:r>
              <a:rPr lang="fa-IR" dirty="0" smtClean="0"/>
              <a:t>افرادی که ایمان و عمل صالح دارند:</a:t>
            </a:r>
            <a:endParaRPr lang="en-US" dirty="0" smtClean="0"/>
          </a:p>
          <a:p>
            <a:pPr marL="0" indent="0">
              <a:lnSpc>
                <a:spcPct val="150000"/>
              </a:lnSpc>
              <a:buNone/>
            </a:pPr>
            <a:r>
              <a:rPr lang="fa-IR" dirty="0" smtClean="0"/>
              <a:t>و کسانی که ایمان آورده اند و کارهای شایسته انجام داده اند به زودی آنها را در باغ هایی از بهشت وارد می کنیم که نهرها از زیر درختانشان جاری است.</a:t>
            </a:r>
            <a:endParaRPr lang="en-US" dirty="0" smtClean="0"/>
          </a:p>
          <a:p>
            <a:pPr marL="0" indent="0" algn="l">
              <a:lnSpc>
                <a:spcPct val="150000"/>
              </a:lnSpc>
              <a:buNone/>
            </a:pPr>
            <a:r>
              <a:rPr lang="fa-IR" dirty="0" smtClean="0"/>
              <a:t>سوره نساء، آیه 57</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marL="0" indent="0">
              <a:lnSpc>
                <a:spcPct val="150000"/>
              </a:lnSpc>
              <a:buNone/>
            </a:pPr>
            <a:r>
              <a:rPr lang="fa-IR" dirty="0" smtClean="0"/>
              <a:t>بهترین سرانجام ها در کنار ایمان و عمل صالح:</a:t>
            </a:r>
            <a:endParaRPr lang="en-US" dirty="0" smtClean="0"/>
          </a:p>
          <a:p>
            <a:pPr marL="0" indent="0">
              <a:lnSpc>
                <a:spcPct val="150000"/>
              </a:lnSpc>
              <a:buNone/>
            </a:pPr>
            <a:r>
              <a:rPr lang="fa-IR" dirty="0" smtClean="0"/>
              <a:t>کسانی که ایمان آورده و کارهای شایسته کرده اند برای آنها زندگی خوش و سرانجام نیک است.</a:t>
            </a:r>
            <a:endParaRPr lang="en-US" dirty="0" smtClean="0"/>
          </a:p>
          <a:p>
            <a:pPr marL="0" indent="0">
              <a:lnSpc>
                <a:spcPct val="150000"/>
              </a:lnSpc>
              <a:buNone/>
            </a:pPr>
            <a:r>
              <a:rPr lang="fa-IR" dirty="0" smtClean="0"/>
              <a:t>اخلاص از نظر امیرالمؤمنین (ع):</a:t>
            </a:r>
            <a:endParaRPr lang="en-US" dirty="0" smtClean="0"/>
          </a:p>
          <a:p>
            <a:pPr marL="0" indent="0">
              <a:lnSpc>
                <a:spcPct val="150000"/>
              </a:lnSpc>
              <a:buNone/>
            </a:pPr>
            <a:r>
              <a:rPr lang="fa-IR" dirty="0" smtClean="0"/>
              <a:t>امیرالمؤمنین (ع) می فرماید: کسی که نهان و آشکار کردار و گفتارش یکسان باشند به راستی که امانتش را اَدا و عبادتش را خالص کرده است.</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229600" cy="6215106"/>
          </a:xfrm>
        </p:spPr>
        <p:txBody>
          <a:bodyPr>
            <a:noAutofit/>
          </a:bodyPr>
          <a:lstStyle/>
          <a:p>
            <a:pPr marL="0" indent="0">
              <a:lnSpc>
                <a:spcPct val="170000"/>
              </a:lnSpc>
              <a:buNone/>
            </a:pPr>
            <a:r>
              <a:rPr lang="fa-IR" sz="2800" dirty="0" smtClean="0"/>
              <a:t>حسد:</a:t>
            </a:r>
            <a:endParaRPr lang="en-US" sz="2800" dirty="0" smtClean="0"/>
          </a:p>
          <a:p>
            <a:pPr marL="0" indent="0">
              <a:lnSpc>
                <a:spcPct val="170000"/>
              </a:lnSpc>
              <a:buNone/>
            </a:pPr>
            <a:r>
              <a:rPr lang="fa-IR" sz="1840" dirty="0" smtClean="0"/>
              <a:t>مقدمه ای و تعریف حسد:</a:t>
            </a:r>
            <a:endParaRPr lang="en-US" sz="1840" dirty="0" smtClean="0"/>
          </a:p>
          <a:p>
            <a:pPr marL="0" indent="0">
              <a:lnSpc>
                <a:spcPct val="170000"/>
              </a:lnSpc>
              <a:buNone/>
            </a:pPr>
            <a:r>
              <a:rPr lang="fa-IR" sz="1840" dirty="0" smtClean="0"/>
              <a:t>1- حسد از گناهان قلبی و بیماری کشنده </a:t>
            </a:r>
            <a:r>
              <a:rPr lang="fa-IR" sz="1840" dirty="0" smtClean="0"/>
              <a:t>است</a:t>
            </a:r>
            <a:r>
              <a:rPr lang="fa-IR" sz="1840" dirty="0" smtClean="0"/>
              <a:t>. بلائی است خانمان سوز و فتنه ای است آتش افروز و خراب کننده که دین و دنیا و آخرت مبتلای به آن </a:t>
            </a:r>
            <a:r>
              <a:rPr lang="fa-IR" sz="1840" dirty="0" smtClean="0"/>
              <a:t>حاسد است </a:t>
            </a:r>
            <a:r>
              <a:rPr lang="fa-IR" sz="1840" dirty="0" smtClean="0"/>
              <a:t>و کمتر کسی یافت می شود که از حسد پیراسته باشد و حسد را به فارسی رشک می </a:t>
            </a:r>
            <a:r>
              <a:rPr lang="fa-IR" sz="1840" dirty="0" smtClean="0"/>
              <a:t>گویند، </a:t>
            </a:r>
            <a:r>
              <a:rPr lang="fa-IR" sz="1840" dirty="0" smtClean="0"/>
              <a:t>و </a:t>
            </a:r>
            <a:r>
              <a:rPr lang="fa-IR" sz="1840" dirty="0" smtClean="0"/>
              <a:t>هر </a:t>
            </a:r>
            <a:r>
              <a:rPr lang="fa-IR" sz="1840" dirty="0" smtClean="0"/>
              <a:t>حاسدی فاسق است</a:t>
            </a:r>
            <a:r>
              <a:rPr lang="fa-IR" sz="1840" dirty="0" smtClean="0"/>
              <a:t>.</a:t>
            </a:r>
          </a:p>
          <a:p>
            <a:pPr marL="0" indent="0">
              <a:lnSpc>
                <a:spcPct val="170000"/>
              </a:lnSpc>
              <a:buNone/>
            </a:pPr>
            <a:r>
              <a:rPr lang="fa-IR" sz="1840" dirty="0" smtClean="0"/>
              <a:t>2- </a:t>
            </a:r>
            <a:r>
              <a:rPr lang="fa-IR" sz="1840" dirty="0" smtClean="0"/>
              <a:t>حسد چیست؟ هر که از دیدن یا شنیدن نعمتی مانند، مال، فرزند، فضیلت و کمالی مانند علم، شجاعت و سعادت دیگری دارا شده ناراحت و ناخشنود و خشمگین شده و نتواند این نعمت و فضیلت را در او ببیند و گرفته شدن آنرا آرزومند باشد. خواه تنها گرفته شدن آن نعمت را از او بخواهد یا گرفته شدن از او و رسیدن به خودش را آرزومند باشد. این حالتی درونی است و صاحبش را حاسد و آنکه به او حسد ورزد محسود گویند.</a:t>
            </a:r>
            <a:endParaRPr lang="en-US" sz="1840" dirty="0" smtClean="0"/>
          </a:p>
          <a:p>
            <a:pPr marL="0" indent="0">
              <a:lnSpc>
                <a:spcPct val="170000"/>
              </a:lnSpc>
              <a:buNone/>
            </a:pPr>
            <a:r>
              <a:rPr lang="fa-IR" sz="1840" dirty="0" smtClean="0"/>
              <a:t>حسد؛ آروزمندی دور شدن نعمتی از کسی، و رسیدن آن به خود حسود است. قسمت دوم تعریف را نمی توان پذیرفت. زیرا گاه می شود که حسود خودش آن نعمت را دارد و با وجود آن، حسد می ورزد، و گاه می شود که حسود زیان خویش، بلکه مرگ خود را می خواهد تا آن نعمت از آن کس سلب شود.</a:t>
            </a:r>
            <a:endParaRPr lang="en-US" sz="1840" dirty="0" smtClean="0"/>
          </a:p>
          <a:p>
            <a:pPr marL="0" indent="0">
              <a:lnSpc>
                <a:spcPct val="170000"/>
              </a:lnSpc>
              <a:buNone/>
            </a:pPr>
            <a:endParaRPr lang="fa-IR" sz="1840" dirty="0"/>
          </a:p>
        </p:txBody>
      </p:sp>
    </p:spTree>
  </p:cSld>
  <p:clrMapOvr>
    <a:masterClrMapping/>
  </p:clrMapOvr>
  <p:transition spd="slow">
    <p:strips/>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14"/>
            <a:ext cx="8229600" cy="6215106"/>
          </a:xfrm>
        </p:spPr>
        <p:txBody>
          <a:bodyPr>
            <a:noAutofit/>
          </a:bodyPr>
          <a:lstStyle/>
          <a:p>
            <a:pPr marL="0" indent="0">
              <a:lnSpc>
                <a:spcPct val="170000"/>
              </a:lnSpc>
              <a:buNone/>
            </a:pPr>
            <a:r>
              <a:rPr lang="fa-IR" sz="1840" b="1" dirty="0" smtClean="0"/>
              <a:t>روایاتی </a:t>
            </a:r>
            <a:r>
              <a:rPr lang="fa-IR" sz="1840" b="1" dirty="0" smtClean="0"/>
              <a:t>از حسد</a:t>
            </a:r>
            <a:r>
              <a:rPr lang="fa-IR" sz="1840" b="1" dirty="0" smtClean="0"/>
              <a:t>:</a:t>
            </a:r>
          </a:p>
          <a:p>
            <a:pPr marL="0" indent="0">
              <a:lnSpc>
                <a:spcPct val="170000"/>
              </a:lnSpc>
              <a:buNone/>
            </a:pPr>
            <a:r>
              <a:rPr lang="fa-IR" sz="1840" dirty="0" smtClean="0"/>
              <a:t> </a:t>
            </a:r>
            <a:r>
              <a:rPr lang="fa-IR" sz="1840" dirty="0" smtClean="0"/>
              <a:t>لا راحة للِحَسُود. حسود راحتی ندارد. </a:t>
            </a:r>
            <a:r>
              <a:rPr lang="fa-IR" sz="1840" dirty="0" smtClean="0"/>
              <a:t>(بحارالانوار</a:t>
            </a:r>
            <a:r>
              <a:rPr lang="fa-IR" sz="1840" dirty="0" smtClean="0"/>
              <a:t>، جلد 7، ص 256</a:t>
            </a:r>
            <a:r>
              <a:rPr lang="fa-IR" sz="1840" dirty="0" smtClean="0"/>
              <a:t>.)</a:t>
            </a:r>
            <a:endParaRPr lang="en-US" sz="1840" dirty="0" smtClean="0"/>
          </a:p>
          <a:p>
            <a:pPr marL="0" indent="0">
              <a:lnSpc>
                <a:spcPct val="170000"/>
              </a:lnSpc>
              <a:buNone/>
            </a:pPr>
            <a:r>
              <a:rPr lang="fa-IR" sz="1840" dirty="0" smtClean="0"/>
              <a:t>«الحَسَدُ شَرَّ الاَمراض» حسد بدترین بیماریهاست. </a:t>
            </a:r>
            <a:r>
              <a:rPr lang="fa-IR" sz="1840" dirty="0" smtClean="0"/>
              <a:t>(شرح </a:t>
            </a:r>
            <a:r>
              <a:rPr lang="fa-IR" sz="1840" dirty="0" smtClean="0"/>
              <a:t>غرر الحکم، ص 331</a:t>
            </a:r>
            <a:r>
              <a:rPr lang="fa-IR" sz="1840" dirty="0" smtClean="0"/>
              <a:t>.)</a:t>
            </a:r>
            <a:endParaRPr lang="en-US" sz="1840" dirty="0" smtClean="0"/>
          </a:p>
          <a:p>
            <a:pPr marL="0" indent="0">
              <a:lnSpc>
                <a:spcPct val="170000"/>
              </a:lnSpc>
              <a:buNone/>
            </a:pPr>
            <a:r>
              <a:rPr lang="fa-IR" sz="1840" dirty="0" smtClean="0"/>
              <a:t>حضرت علی (ع) فرموده اند: منشأ و ریشه رذایل حسادت است. </a:t>
            </a:r>
            <a:r>
              <a:rPr lang="fa-IR" sz="1840" dirty="0" smtClean="0"/>
              <a:t>(غرر </a:t>
            </a:r>
            <a:r>
              <a:rPr lang="fa-IR" sz="1840" dirty="0" smtClean="0"/>
              <a:t>الحکم ص 256</a:t>
            </a:r>
            <a:r>
              <a:rPr lang="fa-IR" sz="1840" dirty="0" smtClean="0"/>
              <a:t>.)</a:t>
            </a:r>
            <a:endParaRPr lang="en-US" sz="1840" dirty="0" smtClean="0"/>
          </a:p>
          <a:p>
            <a:pPr marL="0" indent="0">
              <a:lnSpc>
                <a:spcPct val="170000"/>
              </a:lnSpc>
              <a:buNone/>
            </a:pPr>
            <a:r>
              <a:rPr lang="fa-IR" sz="1840" dirty="0" smtClean="0"/>
              <a:t>اَلحَسَدُ لایَجلِبُ اِلّامَضَرَّهَ و غَیظاً، یَومِنَ قَلبِکَ وَ یَمرُمَنُ جسمَکَ. حسد جزء زیان و خشم چیزی در وجود انسان ایجاد نمی کند، حسد سبب می شود که قلب انسان ناتوان و جسم او بیمار شود. </a:t>
            </a:r>
            <a:r>
              <a:rPr lang="fa-IR" sz="1840" dirty="0" smtClean="0"/>
              <a:t>(بحارالانوار</a:t>
            </a:r>
            <a:r>
              <a:rPr lang="fa-IR" sz="1840" dirty="0" smtClean="0"/>
              <a:t>، جلد 7، ص 257</a:t>
            </a:r>
            <a:r>
              <a:rPr lang="fa-IR" sz="1840" dirty="0" smtClean="0"/>
              <a:t>.)</a:t>
            </a:r>
            <a:endParaRPr lang="en-US" sz="1840" dirty="0" smtClean="0"/>
          </a:p>
          <a:p>
            <a:pPr marL="0" indent="0">
              <a:lnSpc>
                <a:spcPct val="170000"/>
              </a:lnSpc>
              <a:buNone/>
            </a:pPr>
            <a:r>
              <a:rPr lang="fa-IR" sz="2000" b="1" dirty="0" smtClean="0"/>
              <a:t>فرق حسد با غبطه:</a:t>
            </a:r>
            <a:endParaRPr lang="en-US" sz="2000" b="1" dirty="0" smtClean="0"/>
          </a:p>
          <a:p>
            <a:pPr marL="0" indent="0">
              <a:lnSpc>
                <a:spcPct val="170000"/>
              </a:lnSpc>
              <a:buNone/>
            </a:pPr>
            <a:r>
              <a:rPr lang="fa-IR" sz="1840" dirty="0" smtClean="0"/>
              <a:t>غبطه با حسد تفاوت بسیاری دارد، غبطه حالت نفسانی است که فرد در طی آن آرزومند کمال یا نعمتی است. اما هرگز سلب آنرا از دیگری آرزو نمی کند و از او </a:t>
            </a:r>
            <a:r>
              <a:rPr lang="fa-IR" sz="1840" dirty="0" smtClean="0"/>
              <a:t>کینه </a:t>
            </a:r>
            <a:r>
              <a:rPr lang="fa-IR" sz="1840" dirty="0" smtClean="0"/>
              <a:t>ای به دل راه نمی دهد. اما حسد حالتی روانی است که فرد در طی آن آرزومند سلب کمال یا نعمت از غیر خود است.</a:t>
            </a:r>
          </a:p>
          <a:p>
            <a:pPr marL="0" indent="0">
              <a:lnSpc>
                <a:spcPct val="170000"/>
              </a:lnSpc>
              <a:buNone/>
            </a:pPr>
            <a:r>
              <a:rPr lang="fa-IR" sz="1840" dirty="0" smtClean="0"/>
              <a:t>امام صادق (ع) می فرمایند: به راستی مؤمن غبطه می خورد ولی حسادت نمی ورزد اما منافق حسادت می ورزد و غبطه نمی خورد. </a:t>
            </a:r>
            <a:r>
              <a:rPr lang="fa-IR" sz="1840" dirty="0" smtClean="0"/>
              <a:t>(اصول </a:t>
            </a:r>
            <a:r>
              <a:rPr lang="fa-IR" sz="1840" dirty="0" smtClean="0"/>
              <a:t>کافی، جلد 2، ص 307</a:t>
            </a:r>
            <a:r>
              <a:rPr lang="fa-IR" sz="1840" dirty="0" smtClean="0"/>
              <a:t>.)</a:t>
            </a:r>
            <a:endParaRPr lang="en-US" sz="1840" dirty="0" smtClean="0"/>
          </a:p>
          <a:p>
            <a:pPr marL="0" indent="0">
              <a:lnSpc>
                <a:spcPct val="170000"/>
              </a:lnSpc>
              <a:buNone/>
            </a:pPr>
            <a:endParaRPr lang="fa-IR" sz="1840" dirty="0"/>
          </a:p>
        </p:txBody>
      </p:sp>
    </p:spTree>
  </p:cSld>
  <p:clrMapOvr>
    <a:masterClrMapping/>
  </p:clrMapOvr>
  <p:transition spd="slow">
    <p:strip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57166"/>
            <a:ext cx="8229600" cy="5626121"/>
          </a:xfrm>
        </p:spPr>
        <p:txBody>
          <a:bodyPr>
            <a:noAutofit/>
          </a:bodyPr>
          <a:lstStyle/>
          <a:p>
            <a:pPr marL="0" indent="0">
              <a:lnSpc>
                <a:spcPct val="200000"/>
              </a:lnSpc>
              <a:buNone/>
            </a:pPr>
            <a:r>
              <a:rPr lang="fa-IR" sz="2400" dirty="0"/>
              <a:t>ب) به احکام شرعی پایبند بوده و همواره آنرا ضروری می داند گروه اول دچار افراط  در مبارزه نفس می شوند اما گروه دوم با پایبندی به شریعت توانسته اند سیر معنوی را طی کنند که موجب آشکار شدن کارآمدی اخلاق اسلامی بوده است </a:t>
            </a:r>
            <a:endParaRPr lang="en-US" sz="2400" dirty="0"/>
          </a:p>
          <a:p>
            <a:pPr marL="0" indent="0">
              <a:lnSpc>
                <a:spcPct val="200000"/>
              </a:lnSpc>
              <a:buNone/>
            </a:pPr>
            <a:r>
              <a:rPr lang="fa-IR" sz="2400" dirty="0"/>
              <a:t>3- اخلاق نقلی: استفاده از کتاب و سنت و دستورهایی اخلاقی که در آن آمده اخلاق نقلی گفته می شود این شیوه نارسایی روش های دیگر را جبران می کند کلاً این شیوه پیروی از کتاب خدا وسنت بنی اکرم و اهل بیت امت در عین توجه به معرفت و مجاهده نفس و در عین بهره گیری از رهیافت های عقلی با ابراز دل و محبت برای سیر معنوی بکار می گیرد شاخص های اصلی روش اخلاقی </a:t>
            </a:r>
            <a:endParaRPr lang="en-US" sz="2400" dirty="0"/>
          </a:p>
        </p:txBody>
      </p:sp>
    </p:spTree>
  </p:cSld>
  <p:clrMapOvr>
    <a:masterClrMapping/>
  </p:clrMapOvr>
  <p:transition spd="slow">
    <p:strips/>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62500" lnSpcReduction="20000"/>
          </a:bodyPr>
          <a:lstStyle/>
          <a:p>
            <a:pPr marL="0" indent="0">
              <a:lnSpc>
                <a:spcPct val="170000"/>
              </a:lnSpc>
              <a:buNone/>
            </a:pPr>
            <a:r>
              <a:rPr lang="fa-IR" sz="4000" b="1" dirty="0" smtClean="0"/>
              <a:t>نخستین حسد:</a:t>
            </a:r>
            <a:endParaRPr lang="en-US" sz="4000" b="1" dirty="0" smtClean="0"/>
          </a:p>
          <a:p>
            <a:pPr marL="0" indent="0">
              <a:lnSpc>
                <a:spcPct val="170000"/>
              </a:lnSpc>
              <a:buNone/>
            </a:pPr>
            <a:r>
              <a:rPr lang="fa-IR" dirty="0" smtClean="0"/>
              <a:t>نخستین حسدی که از سوی انسان در </a:t>
            </a:r>
            <a:r>
              <a:rPr lang="fa-IR" dirty="0" smtClean="0"/>
              <a:t>روی </a:t>
            </a:r>
            <a:r>
              <a:rPr lang="fa-IR" dirty="0" smtClean="0"/>
              <a:t>زمین صورت گرفت چه زمانی بود؟ که بود؟ برای چه بود؟ و نتیجه اش چه شد؟ آری، نخستین حسد، حسادت قابیل نسبت به هابیل بیان شده است.</a:t>
            </a:r>
            <a:endParaRPr lang="en-US" dirty="0" smtClean="0"/>
          </a:p>
          <a:p>
            <a:pPr marL="0" indent="0">
              <a:lnSpc>
                <a:spcPct val="170000"/>
              </a:lnSpc>
              <a:buNone/>
            </a:pPr>
            <a:r>
              <a:rPr lang="fa-IR" dirty="0" smtClean="0"/>
              <a:t>آن هم به جهت اینکه خداوند قربانی هابیل را پذیرفت ولی قربانی قابیل را نپذیرفت و این موضوع برای قابیل انگیزه ای برای کشتن برادرش شد. به این آیه شریفه توجه کنید:</a:t>
            </a:r>
            <a:endParaRPr lang="en-US" dirty="0" smtClean="0"/>
          </a:p>
          <a:p>
            <a:pPr marL="0" indent="0">
              <a:lnSpc>
                <a:spcPct val="170000"/>
              </a:lnSpc>
              <a:buNone/>
            </a:pPr>
            <a:r>
              <a:rPr lang="fa-IR" dirty="0"/>
              <a:t>«وَ اتْلُ عَلَیْهِمْ نَبَأَ ابْنَیْ آدَمَ بِالْحَقِّ إِذْ قَرَّبا قُرْباناً فَتُقُبِّلَ مِنْ أَحَدِهِما وَ لَمْ یُتَقَبَّلْ مِنَ </a:t>
            </a:r>
            <a:r>
              <a:rPr lang="fa-IR" dirty="0" smtClean="0"/>
              <a:t>الْآخَرِ... </a:t>
            </a:r>
            <a:r>
              <a:rPr lang="fa-IR" dirty="0"/>
              <a:t>» </a:t>
            </a:r>
            <a:r>
              <a:rPr lang="fa-IR" dirty="0" smtClean="0"/>
              <a:t>سوره مانده، آیه 27.</a:t>
            </a:r>
            <a:endParaRPr lang="en-US" dirty="0" smtClean="0"/>
          </a:p>
          <a:p>
            <a:pPr marL="0" indent="0">
              <a:lnSpc>
                <a:spcPct val="170000"/>
              </a:lnSpc>
              <a:buNone/>
            </a:pPr>
            <a:r>
              <a:rPr lang="fa-IR" dirty="0" smtClean="0"/>
              <a:t>در این آیه داستان حسادت قابیل نسبت به هابیل بیان شده است و داستان برادران یوسف، پسر نوح، هابیل و قابیل و داستانهای عبرت آموز دیگر.</a:t>
            </a:r>
            <a:endParaRPr lang="en-US" dirty="0" smtClean="0"/>
          </a:p>
          <a:p>
            <a:pPr marL="0" indent="0">
              <a:lnSpc>
                <a:spcPct val="170000"/>
              </a:lnSpc>
              <a:buNone/>
            </a:pPr>
            <a:r>
              <a:rPr lang="fa-IR" dirty="0" smtClean="0"/>
              <a:t>عزیران من، </a:t>
            </a:r>
            <a:r>
              <a:rPr lang="fa-IR" dirty="0" smtClean="0"/>
              <a:t>ما نمی دانیم چه نعمتی به صلاح </a:t>
            </a:r>
            <a:r>
              <a:rPr lang="fa-IR" dirty="0" smtClean="0"/>
              <a:t>ما هست </a:t>
            </a:r>
            <a:r>
              <a:rPr lang="fa-IR" dirty="0" smtClean="0"/>
              <a:t>یا </a:t>
            </a:r>
            <a:r>
              <a:rPr lang="fa-IR" dirty="0" smtClean="0"/>
              <a:t>نیست، </a:t>
            </a:r>
            <a:r>
              <a:rPr lang="fa-IR" dirty="0" smtClean="0"/>
              <a:t>پس به جای تقویت حس حسادت، برای جبران کاستی ها و بالا بردن توانایی های </a:t>
            </a:r>
            <a:r>
              <a:rPr lang="fa-IR" dirty="0" smtClean="0"/>
              <a:t>خودمان </a:t>
            </a:r>
            <a:r>
              <a:rPr lang="fa-IR" dirty="0" smtClean="0"/>
              <a:t>تلاش کنیم.</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804" y="71414"/>
            <a:ext cx="8229600" cy="6215106"/>
          </a:xfrm>
        </p:spPr>
        <p:txBody>
          <a:bodyPr>
            <a:noAutofit/>
          </a:bodyPr>
          <a:lstStyle/>
          <a:p>
            <a:pPr marL="0" indent="0">
              <a:lnSpc>
                <a:spcPct val="170000"/>
              </a:lnSpc>
              <a:buNone/>
            </a:pPr>
            <a:r>
              <a:rPr lang="fa-IR" sz="2030" b="1" dirty="0" smtClean="0"/>
              <a:t>حسد در هر طبقه ای هست:</a:t>
            </a:r>
            <a:endParaRPr lang="en-US" sz="2030" b="1" dirty="0" smtClean="0"/>
          </a:p>
          <a:p>
            <a:pPr marL="0" indent="0">
              <a:lnSpc>
                <a:spcPct val="170000"/>
              </a:lnSpc>
              <a:buNone/>
            </a:pPr>
            <a:r>
              <a:rPr lang="fa-IR" sz="2030" dirty="0" smtClean="0"/>
              <a:t>حسد در تمام طبقات موجود است و اختصاص به دسته ای مخصوص ندارد، هم در طبقات بالا یافت می شود و هم در طبقات پایین، گمان نرود که طبقه عالی به واسطه برخورداری از ناز و نعمت، پاکیزه از حسد هستند، بلکه گرفتاران این بیماری مهلک و خطرناک در این دسته نیز فراوانند.</a:t>
            </a:r>
            <a:endParaRPr lang="en-US" sz="2030" dirty="0" smtClean="0"/>
          </a:p>
          <a:p>
            <a:pPr marL="0" indent="0">
              <a:lnSpc>
                <a:spcPct val="170000"/>
              </a:lnSpc>
              <a:buNone/>
            </a:pPr>
            <a:r>
              <a:rPr lang="fa-IR" sz="2030" b="1" dirty="0" smtClean="0"/>
              <a:t>حسد ایمان را می سوزاند:</a:t>
            </a:r>
            <a:endParaRPr lang="en-US" sz="2030" b="1" dirty="0" smtClean="0"/>
          </a:p>
          <a:p>
            <a:pPr marL="0" indent="0">
              <a:lnSpc>
                <a:spcPct val="170000"/>
              </a:lnSpc>
              <a:buNone/>
            </a:pPr>
            <a:r>
              <a:rPr lang="fa-IR" sz="2030" dirty="0" smtClean="0"/>
              <a:t>از امام باقر و امام صادق (علیهما السلام) روایت می کنند که: حسد ایمان را می خورد آنچنان که آتش هیزم را می خورد». </a:t>
            </a:r>
            <a:endParaRPr lang="en-US" sz="2030" dirty="0" smtClean="0"/>
          </a:p>
          <a:p>
            <a:pPr marL="0" indent="0">
              <a:lnSpc>
                <a:spcPct val="170000"/>
              </a:lnSpc>
              <a:buNone/>
            </a:pPr>
            <a:r>
              <a:rPr lang="fa-IR" sz="2030" dirty="0" smtClean="0"/>
              <a:t>زیرا کوچکترین مرتبه اظهار حسد، بدگویی است.</a:t>
            </a:r>
            <a:endParaRPr lang="en-US" sz="2030" dirty="0" smtClean="0"/>
          </a:p>
          <a:p>
            <a:pPr marL="0" indent="0">
              <a:lnSpc>
                <a:spcPct val="170000"/>
              </a:lnSpc>
              <a:buNone/>
            </a:pPr>
            <a:r>
              <a:rPr lang="fa-IR" sz="2030" dirty="0" smtClean="0"/>
              <a:t>«لا تحاسدوا فاَنَّ الحَسَدَ یا کَلُ الایمان کما تأکُلُ النارُ الحَطبَ».</a:t>
            </a:r>
            <a:endParaRPr lang="en-US" sz="2030" dirty="0" smtClean="0"/>
          </a:p>
          <a:p>
            <a:pPr marL="0" indent="0">
              <a:lnSpc>
                <a:spcPct val="170000"/>
              </a:lnSpc>
              <a:buNone/>
            </a:pPr>
            <a:r>
              <a:rPr lang="fa-IR" sz="2030" dirty="0" smtClean="0"/>
              <a:t>نسبت به یکدیگر حسد نورزید، چرا که حسد ایمان را می خورد و همان گونه که آتش هیزم را. </a:t>
            </a:r>
            <a:r>
              <a:rPr lang="fa-IR" sz="2030" dirty="0" smtClean="0"/>
              <a:t>(تصنیف </a:t>
            </a:r>
            <a:r>
              <a:rPr lang="fa-IR" sz="2030" dirty="0" smtClean="0"/>
              <a:t>غرر الحکم، صفحه 300، شرح غرر الحکم، </a:t>
            </a:r>
            <a:r>
              <a:rPr lang="fa-IR" sz="2030" dirty="0" smtClean="0"/>
              <a:t>10376).</a:t>
            </a:r>
            <a:endParaRPr lang="en-US" sz="2030" dirty="0" smtClean="0"/>
          </a:p>
          <a:p>
            <a:pPr marL="0" indent="0">
              <a:lnSpc>
                <a:spcPct val="170000"/>
              </a:lnSpc>
              <a:buNone/>
            </a:pPr>
            <a:endParaRPr lang="fa-IR" sz="2030" dirty="0"/>
          </a:p>
        </p:txBody>
      </p:sp>
    </p:spTree>
  </p:cSld>
  <p:clrMapOvr>
    <a:masterClrMapping/>
  </p:clrMapOvr>
  <p:transition spd="slow">
    <p:strips/>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fontScale="70000" lnSpcReduction="20000"/>
          </a:bodyPr>
          <a:lstStyle/>
          <a:p>
            <a:pPr marL="0" indent="0">
              <a:lnSpc>
                <a:spcPct val="160000"/>
              </a:lnSpc>
              <a:buNone/>
            </a:pPr>
            <a:r>
              <a:rPr lang="fa-IR" b="1" dirty="0" smtClean="0"/>
              <a:t>خدا از حسود بیزار است:</a:t>
            </a:r>
            <a:endParaRPr lang="en-US" b="1" dirty="0" smtClean="0"/>
          </a:p>
          <a:p>
            <a:pPr marL="0" indent="0">
              <a:lnSpc>
                <a:spcPct val="160000"/>
              </a:lnSpc>
              <a:buNone/>
            </a:pPr>
            <a:r>
              <a:rPr lang="fa-IR" dirty="0" smtClean="0"/>
              <a:t>خدای عزوجل، به موسی فرمود: به آنچه در اثر مهر خود به مردم داده ام، رشک </a:t>
            </a:r>
            <a:r>
              <a:rPr lang="fa-IR" dirty="0" smtClean="0"/>
              <a:t>مبر </a:t>
            </a:r>
            <a:r>
              <a:rPr lang="fa-IR" dirty="0" smtClean="0"/>
              <a:t>و چشمانت را به آن مدوز و خود را دنبال آن مینداز، زیرا که حسود بر نعمت های من خشمگین است و از نصیبی که برای بندگانم تعیین کرده ام، جلوگیری می کند و هر کس چنین باشد از من نیست.</a:t>
            </a:r>
            <a:endParaRPr lang="en-US" dirty="0" smtClean="0"/>
          </a:p>
          <a:p>
            <a:pPr marL="0" indent="0">
              <a:lnSpc>
                <a:spcPct val="160000"/>
              </a:lnSpc>
              <a:buNone/>
            </a:pPr>
            <a:r>
              <a:rPr lang="fa-IR" dirty="0" smtClean="0"/>
              <a:t>آری کسی که از نعمت دادن خدا به کسی خشمناک باشد و بخواهد رحمت الهی را بر بندگان سد کند، خدای بزرگ از او بیزار است و کسی که خدا از او بیزار باشد بدبخت ترین خلق خواهد بود.</a:t>
            </a:r>
            <a:endParaRPr lang="en-US" dirty="0" smtClean="0"/>
          </a:p>
          <a:p>
            <a:pPr marL="0" indent="0">
              <a:lnSpc>
                <a:spcPct val="160000"/>
              </a:lnSpc>
              <a:buNone/>
            </a:pPr>
            <a:r>
              <a:rPr lang="fa-IR" dirty="0" smtClean="0"/>
              <a:t>راهنمایی امام علی (ع) در مورد حسد:</a:t>
            </a:r>
            <a:endParaRPr lang="en-US" dirty="0" smtClean="0"/>
          </a:p>
          <a:p>
            <a:pPr marL="0" indent="0">
              <a:lnSpc>
                <a:spcPct val="160000"/>
              </a:lnSpc>
              <a:buNone/>
            </a:pPr>
            <a:r>
              <a:rPr lang="fa-IR" dirty="0" smtClean="0"/>
              <a:t>حضرت علی (ع) می فرمایند: روزی از آسمان، مانند قطرات باران می آید و به هر کس به اندازه ای که نصیب اوست چه زیاد چه کم می رسد. اگر یک تن از شما دید که برادرش در جهتی فزونی دارد با او دشمن نشود و به او حسد نورزد.</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62500" lnSpcReduction="20000"/>
          </a:bodyPr>
          <a:lstStyle/>
          <a:p>
            <a:pPr marL="0" indent="0">
              <a:lnSpc>
                <a:spcPct val="170000"/>
              </a:lnSpc>
              <a:buNone/>
            </a:pPr>
            <a:r>
              <a:rPr lang="fa-IR" b="1" dirty="0" smtClean="0"/>
              <a:t>حسود انسان نیست:</a:t>
            </a:r>
            <a:endParaRPr lang="en-US" b="1" dirty="0" smtClean="0"/>
          </a:p>
          <a:p>
            <a:pPr marL="0" indent="0">
              <a:lnSpc>
                <a:spcPct val="170000"/>
              </a:lnSpc>
              <a:buNone/>
            </a:pPr>
            <a:r>
              <a:rPr lang="fa-IR" dirty="0" smtClean="0"/>
              <a:t>حسود از حیوانات و جانوران هم پست تر است. زیرا آنان در برابر زیان یا می گریزند و یا از خود دفاع می کنند، ولی حسود زیان ها را به سوی خود می کشاند و به اختیار، خود را در آتش می اندازد.</a:t>
            </a:r>
            <a:endParaRPr lang="en-US" dirty="0" smtClean="0"/>
          </a:p>
          <a:p>
            <a:pPr marL="0" indent="0">
              <a:lnSpc>
                <a:spcPct val="170000"/>
              </a:lnSpc>
              <a:buNone/>
            </a:pPr>
            <a:r>
              <a:rPr lang="fa-IR" b="1" dirty="0" smtClean="0"/>
              <a:t>دشمنی حسود:</a:t>
            </a:r>
            <a:endParaRPr lang="en-US" b="1" dirty="0" smtClean="0"/>
          </a:p>
          <a:p>
            <a:pPr marL="0" indent="0">
              <a:lnSpc>
                <a:spcPct val="170000"/>
              </a:lnSpc>
              <a:buNone/>
            </a:pPr>
            <a:r>
              <a:rPr lang="fa-IR" dirty="0" smtClean="0"/>
              <a:t>حسود شدیدترین دشمنان است، زیرا هر دشمنی را با محبت و مهربانی می توان رام نمود و می توان با پوزش خواستن و خوشرویی، آرام ساخت تا از دشمنی درگذرد و از در دوستی درآید، ولی با حسود هر چه دوستی و مهربانی شود و </a:t>
            </a:r>
            <a:r>
              <a:rPr lang="fa-IR" dirty="0" smtClean="0"/>
              <a:t>محبت </a:t>
            </a:r>
            <a:r>
              <a:rPr lang="fa-IR" dirty="0" smtClean="0"/>
              <a:t>نشان داده شود، دشمنی اش شدیدتر و خطرناک تر می شود. کینه حسود ریشه اش از بن کندنی نیست. زیرا موجد </a:t>
            </a:r>
            <a:r>
              <a:rPr lang="fa-IR" dirty="0" smtClean="0"/>
              <a:t>آن، </a:t>
            </a:r>
            <a:r>
              <a:rPr lang="fa-IR" dirty="0" smtClean="0"/>
              <a:t>وجود نعمت یا فضیلت در کسی است. پس تا نعمتی در محسودی یافت می شود، حسود در دشمنی ثابت قدم است.</a:t>
            </a:r>
            <a:endParaRPr lang="en-US" dirty="0" smtClean="0"/>
          </a:p>
          <a:p>
            <a:pPr marL="0" indent="0">
              <a:lnSpc>
                <a:spcPct val="170000"/>
              </a:lnSpc>
              <a:buNone/>
            </a:pPr>
            <a:r>
              <a:rPr lang="fa-IR" dirty="0" smtClean="0"/>
              <a:t>گاهی دشمنی حسود با کسی است که هیچگاه از او بدی ندیده، بلکه همیشه از او به وی خوبی رسیده است، اینجاست که آن پاک نهاد هر چه بیش تر نیکی کند، دشمنی آن حسود، افزون تر می گردد.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normAutofit fontScale="70000" lnSpcReduction="20000"/>
          </a:bodyPr>
          <a:lstStyle/>
          <a:p>
            <a:pPr marL="0" indent="0">
              <a:lnSpc>
                <a:spcPct val="160000"/>
              </a:lnSpc>
              <a:buNone/>
            </a:pPr>
            <a:r>
              <a:rPr lang="fa-IR" b="1" dirty="0" smtClean="0"/>
              <a:t>اشتداد حسود:</a:t>
            </a:r>
            <a:endParaRPr lang="en-US" b="1" dirty="0" smtClean="0"/>
          </a:p>
          <a:p>
            <a:pPr marL="0" indent="0">
              <a:lnSpc>
                <a:spcPct val="160000"/>
              </a:lnSpc>
              <a:buNone/>
            </a:pPr>
            <a:r>
              <a:rPr lang="fa-IR" dirty="0" smtClean="0"/>
              <a:t>حسد گاهی به قدری شدید است که بغض خدا در دل حسود جای می گیرد و با آفریننده جهان و روزی دهنده جهانیان به ستیزه جویی بر می خیزد. این کار وقتی است که حسود در حسد خود شکست خورده و هر چه می </a:t>
            </a:r>
            <a:r>
              <a:rPr lang="fa-IR" dirty="0" smtClean="0"/>
              <a:t>کوشد </a:t>
            </a:r>
            <a:r>
              <a:rPr lang="fa-IR" dirty="0" smtClean="0"/>
              <a:t>به مقصد نمی رسد. این وقت است که سوزش درونی اش افزون می گردد و زبان اعتراض بر پروردگار می گشاید و می گوید: چرا نعمتی را بدو ارزانی کردی؟ با این سخنان، خود را بدبخت می داند و سخط خداوندی را متوجه خود می سازد.</a:t>
            </a:r>
            <a:endParaRPr lang="en-US" dirty="0" smtClean="0"/>
          </a:p>
          <a:p>
            <a:pPr marL="0" indent="0">
              <a:lnSpc>
                <a:spcPct val="160000"/>
              </a:lnSpc>
              <a:buNone/>
            </a:pPr>
            <a:r>
              <a:rPr lang="fa-IR" dirty="0" smtClean="0"/>
              <a:t>«خَسِرَ الدنیا و الاخِرَهً </a:t>
            </a:r>
            <a:r>
              <a:rPr lang="fa-IR" dirty="0" smtClean="0"/>
              <a:t>ذلِکَ </a:t>
            </a:r>
            <a:r>
              <a:rPr lang="fa-IR" dirty="0" smtClean="0"/>
              <a:t>هُوَ الخُسرانُ المُبین» حج آیه 11.</a:t>
            </a:r>
            <a:endParaRPr lang="en-US" dirty="0" smtClean="0"/>
          </a:p>
          <a:p>
            <a:pPr marL="0" indent="0">
              <a:lnSpc>
                <a:spcPct val="160000"/>
              </a:lnSpc>
              <a:buNone/>
            </a:pPr>
            <a:r>
              <a:rPr lang="fa-IR" dirty="0" smtClean="0"/>
              <a:t>تا در </a:t>
            </a:r>
            <a:r>
              <a:rPr lang="fa-IR" dirty="0" smtClean="0"/>
              <a:t>این جهان است، می سوزد و در آن جهان به کیفر کردارش می رسد.</a:t>
            </a:r>
            <a:endParaRPr lang="en-US" dirty="0" smtClean="0"/>
          </a:p>
          <a:p>
            <a:pPr marL="0" indent="0">
              <a:lnSpc>
                <a:spcPct val="160000"/>
              </a:lnSpc>
              <a:buNone/>
            </a:pPr>
            <a:r>
              <a:rPr lang="fa-IR" dirty="0" smtClean="0"/>
              <a:t>ابلیس بر منزلت آدم (ع) نزد خدا حسد برد و فرمان الهی را گردن ننهاد، بدبخت ترین موجود عوالم خلقت گردید و روسیاهی همیشگی را برای خود و پیروان دایمی اش خرید.</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p:spPr>
        <p:txBody>
          <a:bodyPr>
            <a:normAutofit fontScale="55000" lnSpcReduction="20000"/>
          </a:bodyPr>
          <a:lstStyle/>
          <a:p>
            <a:pPr marL="0" indent="0">
              <a:lnSpc>
                <a:spcPct val="170000"/>
              </a:lnSpc>
              <a:buNone/>
            </a:pPr>
            <a:r>
              <a:rPr lang="fa-IR" sz="3600" b="1" dirty="0" smtClean="0"/>
              <a:t>انواع حسد:</a:t>
            </a:r>
            <a:endParaRPr lang="en-US" sz="3600" b="1" dirty="0" smtClean="0"/>
          </a:p>
          <a:p>
            <a:pPr marL="0" indent="0">
              <a:lnSpc>
                <a:spcPct val="170000"/>
              </a:lnSpc>
              <a:buNone/>
            </a:pPr>
            <a:r>
              <a:rPr lang="fa-IR" b="1" dirty="0" smtClean="0"/>
              <a:t>1- حسد بر جاه و جلال:</a:t>
            </a:r>
            <a:endParaRPr lang="en-US" b="1" dirty="0" smtClean="0"/>
          </a:p>
          <a:p>
            <a:pPr marL="0" indent="0">
              <a:lnSpc>
                <a:spcPct val="170000"/>
              </a:lnSpc>
              <a:buNone/>
            </a:pPr>
            <a:r>
              <a:rPr lang="fa-IR" dirty="0" smtClean="0"/>
              <a:t>نمونه کامل و فرد بارز حسد، رشک کردن بر جاه و جلال است. این گونه حسود از دیدن مقام شامخ دیگران رنج می برد و با آنها دشمن می شود. هر کس آنان را به نیکی یاد کند دشمن می شود و طاقت شنیدن مدح و ستایش دیگران را ندارد. اگر حسود ریاکار باشد و خواسته باشد به صورت ظاهر از </a:t>
            </a:r>
            <a:r>
              <a:rPr lang="fa-IR" dirty="0" smtClean="0"/>
              <a:t>غیبت </a:t>
            </a:r>
            <a:r>
              <a:rPr lang="fa-IR" dirty="0" smtClean="0"/>
              <a:t>اجتناب کند، در موقع شنیدن تعریف، سکوت می کند و یا می گوید من نمیدانم، خبر ندارم. آنگاه در جایی که مناسب بداند به طور کلی شروع به انتقاد می کند.</a:t>
            </a:r>
            <a:endParaRPr lang="en-US" dirty="0" smtClean="0"/>
          </a:p>
          <a:p>
            <a:pPr marL="0" indent="0">
              <a:lnSpc>
                <a:spcPct val="170000"/>
              </a:lnSpc>
              <a:buNone/>
            </a:pPr>
            <a:r>
              <a:rPr lang="fa-IR" b="1" dirty="0" smtClean="0"/>
              <a:t>2- حسد </a:t>
            </a:r>
            <a:r>
              <a:rPr lang="fa-IR" b="1" dirty="0" smtClean="0"/>
              <a:t>بر دانش</a:t>
            </a:r>
            <a:r>
              <a:rPr lang="fa-IR" b="1" dirty="0" smtClean="0"/>
              <a:t>:</a:t>
            </a:r>
            <a:endParaRPr lang="en-US" b="1" dirty="0" smtClean="0"/>
          </a:p>
          <a:p>
            <a:pPr marL="0" indent="0">
              <a:lnSpc>
                <a:spcPct val="170000"/>
              </a:lnSpc>
              <a:buNone/>
            </a:pPr>
            <a:r>
              <a:rPr lang="fa-IR" dirty="0" smtClean="0"/>
              <a:t>کسانیکه در محیط تحصیلی و شغلی و رشته علم و دانش قدم می نهند، بر برتری علمی دیگران حسد می برند و می کوشند که مرتبه علمی آنها را از بین </a:t>
            </a:r>
            <a:r>
              <a:rPr lang="fa-IR" dirty="0" smtClean="0"/>
              <a:t>ببرند</a:t>
            </a:r>
            <a:r>
              <a:rPr lang="fa-IR" dirty="0" smtClean="0"/>
              <a:t>. یا اگر محصلی را دیدند که با جدیت مشغول تحصیل است و آینده درخشانی دارد، برای او ایجاد موانع می کنند، وسایل تفریح و عیش را فراهم می کنند و او را از تحصیل باز می دارند. اگر استادی در محیط علمی باشد و روز به روز در اثر فکر و کار ترقی </a:t>
            </a:r>
            <a:r>
              <a:rPr lang="fa-IR" dirty="0" smtClean="0"/>
              <a:t>علمی </a:t>
            </a:r>
            <a:r>
              <a:rPr lang="fa-IR" dirty="0" smtClean="0"/>
              <a:t>کند، او را به هجرت از محیط دانش وادار می کنند و به محیط جهل می فرستند.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74647"/>
            <a:ext cx="8229600" cy="5840435"/>
          </a:xfrm>
        </p:spPr>
        <p:txBody>
          <a:bodyPr>
            <a:noAutofit/>
          </a:bodyPr>
          <a:lstStyle/>
          <a:p>
            <a:pPr marL="0" indent="0">
              <a:lnSpc>
                <a:spcPct val="170000"/>
              </a:lnSpc>
              <a:buNone/>
            </a:pPr>
            <a:r>
              <a:rPr lang="fa-IR" sz="2000" b="1" dirty="0" smtClean="0"/>
              <a:t>3- حسادتهای جزئی:</a:t>
            </a:r>
            <a:endParaRPr lang="en-US" sz="2000" b="1" dirty="0" smtClean="0"/>
          </a:p>
          <a:p>
            <a:pPr marL="0" indent="0">
              <a:lnSpc>
                <a:spcPct val="170000"/>
              </a:lnSpc>
              <a:buNone/>
            </a:pPr>
            <a:r>
              <a:rPr lang="fa-IR" sz="1640" dirty="0" smtClean="0"/>
              <a:t>نالایق </a:t>
            </a:r>
            <a:r>
              <a:rPr lang="fa-IR" sz="1640" dirty="0" smtClean="0"/>
              <a:t>ترین مردم</a:t>
            </a:r>
            <a:r>
              <a:rPr lang="fa-IR" sz="1640" dirty="0" smtClean="0"/>
              <a:t>، حسودانی </a:t>
            </a:r>
            <a:r>
              <a:rPr lang="fa-IR" sz="1640" dirty="0" smtClean="0"/>
              <a:t>هستند که بر چیزهای جزئی و بی ارزش حسد می ورزند. اگر کسی بسیار بخوابد، بر او حسد می برند، اگر بیشتر از آنان غذا بخورد، بر او حسد می برند، اگر کسی فربه باشد، قدش بلند باشد. حسد می </a:t>
            </a:r>
            <a:r>
              <a:rPr lang="fa-IR" sz="1640" dirty="0" smtClean="0"/>
              <a:t>برند </a:t>
            </a:r>
            <a:r>
              <a:rPr lang="fa-IR" sz="1640" dirty="0" smtClean="0"/>
              <a:t>و حسد خود را بصورت انتقاد و بدگویی جلوه می دهند و گاه بصورت نصیحت و خیرخواهی حسادت خود را آشکار می کنند.</a:t>
            </a:r>
            <a:endParaRPr lang="en-US" sz="1640" dirty="0" smtClean="0"/>
          </a:p>
          <a:p>
            <a:pPr marL="0" indent="0">
              <a:lnSpc>
                <a:spcPct val="170000"/>
              </a:lnSpc>
              <a:buNone/>
            </a:pPr>
            <a:r>
              <a:rPr lang="fa-IR" sz="1640" dirty="0" smtClean="0"/>
              <a:t>کار به جایی می رسد که دسته ای از مردم هنگامیکه </a:t>
            </a:r>
            <a:r>
              <a:rPr lang="fa-IR" sz="1640" dirty="0" smtClean="0"/>
              <a:t>می خواهند </a:t>
            </a:r>
            <a:r>
              <a:rPr lang="fa-IR" sz="1640" dirty="0" smtClean="0"/>
              <a:t>به کسی اظهار علاقه کنند به او می </a:t>
            </a:r>
            <a:r>
              <a:rPr lang="fa-IR" sz="1640" dirty="0" smtClean="0"/>
              <a:t>گویند </a:t>
            </a:r>
            <a:r>
              <a:rPr lang="fa-IR" sz="1640" dirty="0" smtClean="0"/>
              <a:t>چرا لاغر شده ای؟ چرا کم غذا می خوری؟ و</a:t>
            </a:r>
            <a:r>
              <a:rPr lang="fa-IR" sz="1640" dirty="0" smtClean="0"/>
              <a:t>...گویا </a:t>
            </a:r>
            <a:r>
              <a:rPr lang="fa-IR" sz="1640" dirty="0" smtClean="0"/>
              <a:t>وظیفه اینان، جاسوسی خواب و خوراک و چاقی دیگران است.</a:t>
            </a:r>
            <a:endParaRPr lang="en-US" sz="1640" dirty="0" smtClean="0"/>
          </a:p>
          <a:p>
            <a:pPr marL="0" indent="0">
              <a:lnSpc>
                <a:spcPct val="170000"/>
              </a:lnSpc>
              <a:buNone/>
            </a:pPr>
            <a:r>
              <a:rPr lang="fa-IR" sz="2000" b="1" dirty="0" smtClean="0"/>
              <a:t>4- حسد بر همه چیز:</a:t>
            </a:r>
            <a:endParaRPr lang="en-US" sz="2000" b="1" dirty="0" smtClean="0"/>
          </a:p>
          <a:p>
            <a:pPr marL="0" indent="0">
              <a:lnSpc>
                <a:spcPct val="170000"/>
              </a:lnSpc>
              <a:buNone/>
            </a:pPr>
            <a:r>
              <a:rPr lang="fa-IR" sz="1640" dirty="0" smtClean="0"/>
              <a:t>این دسته از حسودان که پلیدتر از دسته نخستین هستند. حسودانی هستند که بر همه </a:t>
            </a:r>
            <a:r>
              <a:rPr lang="fa-IR" sz="1640" dirty="0" smtClean="0"/>
              <a:t>کس </a:t>
            </a:r>
            <a:r>
              <a:rPr lang="fa-IR" sz="1640" dirty="0" smtClean="0"/>
              <a:t>حسد می ورزند و حسدشان اختصاص به نعمت مخصوصی ندارد، بلکه بر همه نعمت و سعادت </a:t>
            </a:r>
            <a:r>
              <a:rPr lang="fa-IR" sz="1640" dirty="0" smtClean="0"/>
              <a:t>که </a:t>
            </a:r>
            <a:r>
              <a:rPr lang="fa-IR" sz="1640" dirty="0" smtClean="0"/>
              <a:t>کسی دارا باشد رشک می </a:t>
            </a:r>
            <a:r>
              <a:rPr lang="fa-IR" sz="1640" dirty="0" smtClean="0"/>
              <a:t>برند</a:t>
            </a:r>
            <a:r>
              <a:rPr lang="fa-IR" sz="1640" dirty="0" smtClean="0"/>
              <a:t>. طبیب است بر تاجر رشک می برد. کارگر است بر معلم رشک می برد، این عده از حسودان آرزومندند هر کس دارای هر نعمتی </a:t>
            </a:r>
            <a:r>
              <a:rPr lang="fa-IR" sz="1640" dirty="0" smtClean="0"/>
              <a:t>است</a:t>
            </a:r>
            <a:endParaRPr lang="en-US" sz="1640" dirty="0" smtClean="0"/>
          </a:p>
          <a:p>
            <a:pPr marL="0" indent="0">
              <a:lnSpc>
                <a:spcPct val="170000"/>
              </a:lnSpc>
              <a:buNone/>
            </a:pPr>
            <a:r>
              <a:rPr lang="fa-IR" sz="1640" dirty="0" smtClean="0"/>
              <a:t>از کفش </a:t>
            </a:r>
            <a:r>
              <a:rPr lang="fa-IR" sz="1640" dirty="0" smtClean="0"/>
              <a:t>برود. </a:t>
            </a:r>
            <a:r>
              <a:rPr lang="fa-IR" sz="1640" dirty="0" smtClean="0"/>
              <a:t>هر </a:t>
            </a:r>
            <a:r>
              <a:rPr lang="fa-IR" sz="1640" dirty="0" smtClean="0"/>
              <a:t>چند </a:t>
            </a:r>
            <a:r>
              <a:rPr lang="fa-IR" sz="1640" dirty="0" smtClean="0"/>
              <a:t>حسود از آن نعمت بهره مند باشد </a:t>
            </a:r>
            <a:r>
              <a:rPr lang="fa-IR" sz="1640" dirty="0" smtClean="0"/>
              <a:t>زیان </a:t>
            </a:r>
            <a:r>
              <a:rPr lang="fa-IR" sz="1640" dirty="0" smtClean="0"/>
              <a:t>آن شخص را خواهان است. هر </a:t>
            </a:r>
            <a:r>
              <a:rPr lang="fa-IR" sz="1640" dirty="0" smtClean="0"/>
              <a:t>چند </a:t>
            </a:r>
            <a:r>
              <a:rPr lang="fa-IR" sz="1640" dirty="0" smtClean="0"/>
              <a:t>به زیان خودش باشد.</a:t>
            </a:r>
            <a:endParaRPr lang="en-US" sz="1640" dirty="0" smtClean="0"/>
          </a:p>
          <a:p>
            <a:pPr marL="0" indent="0">
              <a:lnSpc>
                <a:spcPct val="170000"/>
              </a:lnSpc>
              <a:buNone/>
            </a:pPr>
            <a:endParaRPr lang="fa-IR" sz="1640" dirty="0"/>
          </a:p>
        </p:txBody>
      </p:sp>
    </p:spTree>
  </p:cSld>
  <p:clrMapOvr>
    <a:masterClrMapping/>
  </p:clrMapOvr>
  <p:transition spd="slow">
    <p:strips/>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20000"/>
          </a:bodyPr>
          <a:lstStyle/>
          <a:p>
            <a:pPr marL="0" indent="0">
              <a:lnSpc>
                <a:spcPct val="150000"/>
              </a:lnSpc>
              <a:buNone/>
            </a:pPr>
            <a:r>
              <a:rPr lang="fa-IR" dirty="0" smtClean="0"/>
              <a:t>5- حسد بر بیگانگان</a:t>
            </a:r>
            <a:endParaRPr lang="en-US" dirty="0" smtClean="0"/>
          </a:p>
          <a:p>
            <a:pPr marL="0" indent="0">
              <a:lnSpc>
                <a:spcPct val="150000"/>
              </a:lnSpc>
              <a:buNone/>
            </a:pPr>
            <a:r>
              <a:rPr lang="fa-IR" dirty="0" smtClean="0"/>
              <a:t>حسودان بر سه دسته اند: دسته اول که شرارت و جنایتشان مانند عددشان از دو دسته دیگر کمتر است، حسودانی هستند که تنها بر بیگانه حسد می برند و با خودی کاری ندارند. اینان شریف ترین حسودانند و راه سعادت برای آن ها بازتر است. چون این صفت پلید در آن ها ریشه ندوانیده. دوستان و خویشان از این دسته حسودان بدی نمی بینند، اینها با خودی کاری ندارند، هم کیشان آنها از دست آنها در آسایشند. با هم میهنان خود ستیزه جویی نمی کنند. بلکه تمام بدی و دشمن آنها با بیگانگان است.</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6085"/>
            <a:ext cx="8229600" cy="5911873"/>
          </a:xfrm>
        </p:spPr>
        <p:txBody>
          <a:bodyPr>
            <a:normAutofit fontScale="85000" lnSpcReduction="10000"/>
          </a:bodyPr>
          <a:lstStyle/>
          <a:p>
            <a:pPr marL="0" indent="0">
              <a:lnSpc>
                <a:spcPct val="150000"/>
              </a:lnSpc>
              <a:buNone/>
            </a:pPr>
            <a:r>
              <a:rPr lang="fa-IR" dirty="0" smtClean="0"/>
              <a:t>6- حسد بر خویش و بیگانه:</a:t>
            </a:r>
            <a:endParaRPr lang="en-US" dirty="0" smtClean="0"/>
          </a:p>
          <a:p>
            <a:pPr marL="0" indent="0">
              <a:lnSpc>
                <a:spcPct val="150000"/>
              </a:lnSpc>
              <a:buNone/>
            </a:pPr>
            <a:r>
              <a:rPr lang="fa-IR" dirty="0" smtClean="0"/>
              <a:t>دسته دوم که شرارتشان از دسته نخست بیش است، حسودانی هستند که خویش و بیگانه در نظرشان یکسان است و بد هر دو دسته را خواستارند.</a:t>
            </a:r>
            <a:endParaRPr lang="en-US" dirty="0" smtClean="0"/>
          </a:p>
          <a:p>
            <a:pPr marL="0" indent="0">
              <a:lnSpc>
                <a:spcPct val="150000"/>
              </a:lnSpc>
              <a:buNone/>
            </a:pPr>
            <a:r>
              <a:rPr lang="fa-IR" dirty="0" smtClean="0"/>
              <a:t>اگر خویش سربلند گردد، با او نیز چنان می کند که افسرده می شود و می کوشند او را سرنگون کنند. پیوسته با همه در ستیزند، همه را دزد و جنایتکار میخوانند، بر دوست رشک می برند و بر دشمن خسد می ورزند. دوست و دشمن را نمی شناسند، با همه خلق خدا دشمنی دارند. هر کسی دارای نعمتی باشد، با وی به جنگ در می آید و در این اندیشه می روند که نعمت را از کف او بیرون کنند.</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85000" lnSpcReduction="10000"/>
          </a:bodyPr>
          <a:lstStyle/>
          <a:p>
            <a:pPr marL="0" indent="0">
              <a:lnSpc>
                <a:spcPct val="150000"/>
              </a:lnSpc>
              <a:buNone/>
            </a:pPr>
            <a:r>
              <a:rPr lang="fa-IR" dirty="0" smtClean="0"/>
              <a:t>6- حسد بر خویش و بیگانه:</a:t>
            </a:r>
            <a:endParaRPr lang="en-US" dirty="0" smtClean="0"/>
          </a:p>
          <a:p>
            <a:pPr marL="0" indent="0">
              <a:lnSpc>
                <a:spcPct val="150000"/>
              </a:lnSpc>
              <a:buNone/>
            </a:pPr>
            <a:r>
              <a:rPr lang="fa-IR" dirty="0" smtClean="0"/>
              <a:t>دسته دوم که شرارتشان از دسته نخست بیش است، حسودانی هستند که خویش و بیگانه در نظرشان یکسان است و بد هر دو دسته را خواستارند.</a:t>
            </a:r>
            <a:endParaRPr lang="en-US" dirty="0" smtClean="0"/>
          </a:p>
          <a:p>
            <a:pPr marL="0" indent="0">
              <a:lnSpc>
                <a:spcPct val="150000"/>
              </a:lnSpc>
              <a:buNone/>
            </a:pPr>
            <a:r>
              <a:rPr lang="fa-IR" dirty="0" smtClean="0"/>
              <a:t>اگر خویش سربلند گردد، با او نیز چنان می کند که افسرده می شود و می کوشند او را سرنگون کنند. پیوسته با همه در ستیزند، همه را دزد و جنایتکار </a:t>
            </a:r>
            <a:r>
              <a:rPr lang="fa-IR" dirty="0" smtClean="0"/>
              <a:t>می خوانند</a:t>
            </a:r>
            <a:r>
              <a:rPr lang="fa-IR" dirty="0" smtClean="0"/>
              <a:t>، بر دوست رشک می برند و بر دشمن </a:t>
            </a:r>
            <a:r>
              <a:rPr lang="fa-IR" dirty="0" smtClean="0"/>
              <a:t>حسد </a:t>
            </a:r>
            <a:r>
              <a:rPr lang="fa-IR" dirty="0" smtClean="0"/>
              <a:t>می ورزند. دوست و دشمن را نمی شناسند، با همه خلق خدا دشمنی دارند. هر کسی دارای نعمتی باشد، با وی به جنگ در می </a:t>
            </a:r>
            <a:r>
              <a:rPr lang="fa-IR" dirty="0" smtClean="0"/>
              <a:t>آیند </a:t>
            </a:r>
            <a:r>
              <a:rPr lang="fa-IR" dirty="0" smtClean="0"/>
              <a:t>و در این اندیشه می روند که نعمت را از کف او بیرون کنند.</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20000"/>
          </a:bodyPr>
          <a:lstStyle/>
          <a:p>
            <a:pPr marL="0" indent="0">
              <a:lnSpc>
                <a:spcPct val="200000"/>
              </a:lnSpc>
              <a:buNone/>
            </a:pPr>
            <a:r>
              <a:rPr lang="fa-IR" sz="2400" dirty="0" smtClean="0"/>
              <a:t>شیوه مقبول</a:t>
            </a:r>
            <a:r>
              <a:rPr lang="fa-IR" sz="2400" dirty="0"/>
              <a:t>: </a:t>
            </a:r>
            <a:endParaRPr lang="en-US" sz="2400" dirty="0"/>
          </a:p>
          <a:p>
            <a:pPr marL="0" indent="0">
              <a:lnSpc>
                <a:spcPct val="200000"/>
              </a:lnSpc>
              <a:buNone/>
            </a:pPr>
            <a:r>
              <a:rPr lang="fa-IR" sz="2400" dirty="0"/>
              <a:t>نهایتاً شیوه ای مناسب اخلاق اسلامی است </a:t>
            </a:r>
            <a:r>
              <a:rPr lang="fa-IR" sz="2400" dirty="0" smtClean="0"/>
              <a:t>که:</a:t>
            </a:r>
          </a:p>
          <a:p>
            <a:pPr marL="0" indent="0">
              <a:lnSpc>
                <a:spcPct val="200000"/>
              </a:lnSpc>
              <a:buNone/>
            </a:pPr>
            <a:r>
              <a:rPr lang="fa-IR" sz="2400" dirty="0" smtClean="0"/>
              <a:t>1- </a:t>
            </a:r>
            <a:r>
              <a:rPr lang="fa-IR" sz="2400" dirty="0"/>
              <a:t>با کتاب سنت مطابق </a:t>
            </a:r>
            <a:r>
              <a:rPr lang="fa-IR" sz="2400" dirty="0" smtClean="0"/>
              <a:t>باشد؛</a:t>
            </a:r>
            <a:r>
              <a:rPr lang="fa-IR" sz="2400" dirty="0" smtClean="0"/>
              <a:t>		2- </a:t>
            </a:r>
            <a:r>
              <a:rPr lang="fa-IR" sz="2400" dirty="0"/>
              <a:t>بتواند پاسخگویی پرسشهای اخلاقی </a:t>
            </a:r>
            <a:r>
              <a:rPr lang="fa-IR" sz="2400" dirty="0" smtClean="0"/>
              <a:t>باشد؛</a:t>
            </a:r>
            <a:endParaRPr lang="fa-IR" sz="2400" dirty="0" smtClean="0"/>
          </a:p>
          <a:p>
            <a:pPr marL="0" indent="0">
              <a:lnSpc>
                <a:spcPct val="200000"/>
              </a:lnSpc>
              <a:buNone/>
            </a:pPr>
            <a:r>
              <a:rPr lang="fa-IR" sz="2400" dirty="0" smtClean="0"/>
              <a:t>3-حد </a:t>
            </a:r>
            <a:r>
              <a:rPr lang="fa-IR" sz="2400" dirty="0"/>
              <a:t>اعتدال رعایت </a:t>
            </a:r>
            <a:r>
              <a:rPr lang="fa-IR" sz="2400" dirty="0" smtClean="0"/>
              <a:t>شود؛</a:t>
            </a:r>
            <a:r>
              <a:rPr lang="fa-IR" sz="2400" dirty="0" smtClean="0"/>
              <a:t>	</a:t>
            </a:r>
            <a:r>
              <a:rPr lang="fa-IR" sz="2400" dirty="0" smtClean="0"/>
              <a:t> </a:t>
            </a:r>
            <a:r>
              <a:rPr lang="fa-IR" sz="2400" dirty="0"/>
              <a:t>4- به ابراز تربیت و مشروعیت آن توجه داشته </a:t>
            </a:r>
            <a:r>
              <a:rPr lang="fa-IR" sz="2400" dirty="0" smtClean="0"/>
              <a:t>باشد؛</a:t>
            </a:r>
            <a:endParaRPr lang="fa-IR" sz="2400" dirty="0" smtClean="0"/>
          </a:p>
          <a:p>
            <a:pPr marL="0" indent="0">
              <a:lnSpc>
                <a:spcPct val="200000"/>
              </a:lnSpc>
              <a:buNone/>
            </a:pPr>
            <a:r>
              <a:rPr lang="fa-IR" sz="2400" dirty="0" smtClean="0"/>
              <a:t>5- </a:t>
            </a:r>
            <a:r>
              <a:rPr lang="fa-IR" sz="2400" dirty="0"/>
              <a:t>در تهذیب اخلاق از تجربه به پیش کوتان بهره </a:t>
            </a:r>
            <a:r>
              <a:rPr lang="fa-IR" sz="2400" dirty="0" smtClean="0"/>
              <a:t>برد؛</a:t>
            </a:r>
            <a:endParaRPr lang="fa-IR" sz="2400" dirty="0" smtClean="0"/>
          </a:p>
          <a:p>
            <a:pPr marL="0" indent="0">
              <a:lnSpc>
                <a:spcPct val="200000"/>
              </a:lnSpc>
              <a:buNone/>
            </a:pPr>
            <a:r>
              <a:rPr lang="fa-IR" sz="2400" dirty="0" smtClean="0"/>
              <a:t>6- </a:t>
            </a:r>
            <a:r>
              <a:rPr lang="fa-IR" sz="2400" dirty="0"/>
              <a:t>قواعد کلی اخلاق را از کتاب و سنت استخراج </a:t>
            </a:r>
            <a:r>
              <a:rPr lang="fa-IR" sz="2400" dirty="0" smtClean="0"/>
              <a:t>کند؛</a:t>
            </a:r>
            <a:endParaRPr lang="fa-IR" sz="2400" dirty="0" smtClean="0"/>
          </a:p>
          <a:p>
            <a:pPr marL="0" indent="0">
              <a:lnSpc>
                <a:spcPct val="200000"/>
              </a:lnSpc>
              <a:buNone/>
            </a:pPr>
            <a:r>
              <a:rPr lang="fa-IR" sz="2400" dirty="0" smtClean="0"/>
              <a:t>7- </a:t>
            </a:r>
            <a:r>
              <a:rPr lang="fa-IR" sz="2400" dirty="0"/>
              <a:t>تنها دیدگاه اسلام را در حوزه های رفتاری و ملکات نفسانی تعیین </a:t>
            </a:r>
            <a:r>
              <a:rPr lang="fa-IR" sz="2400" dirty="0" smtClean="0"/>
              <a:t>کند؛</a:t>
            </a:r>
            <a:endParaRPr lang="fa-IR" sz="2400" dirty="0" smtClean="0"/>
          </a:p>
          <a:p>
            <a:pPr marL="0" indent="0">
              <a:lnSpc>
                <a:spcPct val="200000"/>
              </a:lnSpc>
              <a:buNone/>
            </a:pPr>
            <a:r>
              <a:rPr lang="fa-IR" sz="2400" dirty="0" smtClean="0"/>
              <a:t>8- </a:t>
            </a:r>
            <a:r>
              <a:rPr lang="fa-IR" sz="2400" dirty="0"/>
              <a:t>به جایگاه عقل توجه داشته </a:t>
            </a:r>
            <a:r>
              <a:rPr lang="fa-IR" sz="2400" dirty="0" smtClean="0"/>
              <a:t>باشد؛</a:t>
            </a:r>
            <a:r>
              <a:rPr lang="fa-IR" sz="2400" dirty="0" smtClean="0"/>
              <a:t>	9- </a:t>
            </a:r>
            <a:r>
              <a:rPr lang="fa-IR" sz="2400" dirty="0"/>
              <a:t>از هر گونه افراط و تفریط </a:t>
            </a:r>
            <a:r>
              <a:rPr lang="fa-IR" sz="2400" dirty="0" smtClean="0"/>
              <a:t>بپرهیزد؛</a:t>
            </a:r>
            <a:endParaRPr lang="fa-IR" sz="2400" dirty="0" smtClean="0"/>
          </a:p>
          <a:p>
            <a:pPr marL="0" indent="0">
              <a:lnSpc>
                <a:spcPct val="200000"/>
              </a:lnSpc>
              <a:buNone/>
            </a:pPr>
            <a:r>
              <a:rPr lang="fa-IR" sz="2400" dirty="0" smtClean="0"/>
              <a:t>10- </a:t>
            </a:r>
            <a:r>
              <a:rPr lang="fa-IR" sz="2400" dirty="0"/>
              <a:t>شرایط خاص مخاطبان را در نظر </a:t>
            </a:r>
            <a:r>
              <a:rPr lang="fa-IR" sz="2400" dirty="0" smtClean="0"/>
              <a:t>بگیرد. </a:t>
            </a:r>
            <a:endParaRPr lang="en-US" sz="2400" dirty="0"/>
          </a:p>
          <a:p>
            <a:pPr marL="0" indent="0">
              <a:lnSpc>
                <a:spcPct val="200000"/>
              </a:lnSpc>
              <a:buNone/>
            </a:pPr>
            <a:endParaRPr lang="fa-IR" sz="2400" dirty="0"/>
          </a:p>
        </p:txBody>
      </p:sp>
    </p:spTree>
  </p:cSld>
  <p:clrMapOvr>
    <a:masterClrMapping/>
  </p:clrMapOvr>
  <p:transition spd="slow">
    <p:strips/>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77500" lnSpcReduction="20000"/>
          </a:bodyPr>
          <a:lstStyle/>
          <a:p>
            <a:pPr marL="0" indent="0">
              <a:lnSpc>
                <a:spcPct val="170000"/>
              </a:lnSpc>
              <a:buNone/>
            </a:pPr>
            <a:r>
              <a:rPr lang="fa-IR" b="1" dirty="0" smtClean="0"/>
              <a:t>7- حسد بر خویشان و نزدیکان:</a:t>
            </a:r>
            <a:endParaRPr lang="en-US" b="1" dirty="0" smtClean="0"/>
          </a:p>
          <a:p>
            <a:pPr marL="0" indent="0">
              <a:lnSpc>
                <a:spcPct val="170000"/>
              </a:lnSpc>
              <a:buNone/>
            </a:pPr>
            <a:r>
              <a:rPr lang="fa-IR" dirty="0" smtClean="0"/>
              <a:t>این دسته، پس ترین افراد بشر هستند.</a:t>
            </a:r>
            <a:endParaRPr lang="en-US" dirty="0" smtClean="0"/>
          </a:p>
          <a:p>
            <a:pPr marL="0" indent="0">
              <a:lnSpc>
                <a:spcPct val="170000"/>
              </a:lnSpc>
              <a:buNone/>
            </a:pPr>
            <a:r>
              <a:rPr lang="fa-IR" dirty="0" smtClean="0"/>
              <a:t>بیگانه اگر به بالاترین مقام برسد، با او کاری ندارند، ولی اگر خویشان به مقام کوچکی نائل شدند، یا نعمتی را دارا شود</a:t>
            </a:r>
            <a:r>
              <a:rPr lang="fa-IR" dirty="0" smtClean="0"/>
              <a:t>، نیروی </a:t>
            </a:r>
            <a:r>
              <a:rPr lang="fa-IR" dirty="0" smtClean="0"/>
              <a:t>خود را به کار می اندازند که مقام را از او بگیرند. اگر بیگانه زیانی ببیند چیزی نمی </a:t>
            </a:r>
            <a:r>
              <a:rPr lang="fa-IR" dirty="0" smtClean="0"/>
              <a:t>شمارند</a:t>
            </a:r>
            <a:r>
              <a:rPr lang="fa-IR" dirty="0" smtClean="0"/>
              <a:t>. ولی اگر </a:t>
            </a:r>
            <a:r>
              <a:rPr lang="fa-IR" dirty="0" smtClean="0"/>
              <a:t>نزدیکی</a:t>
            </a:r>
            <a:r>
              <a:rPr lang="fa-IR" dirty="0" smtClean="0"/>
              <a:t>، پایش اندکی </a:t>
            </a:r>
            <a:r>
              <a:rPr lang="fa-IR" dirty="0" smtClean="0"/>
              <a:t>بلغزد</a:t>
            </a:r>
            <a:r>
              <a:rPr lang="fa-IR" dirty="0" smtClean="0"/>
              <a:t>، روزگارش را سیاه و خانه اش را خراب می کنند. این گونه افراد، </a:t>
            </a:r>
            <a:r>
              <a:rPr lang="fa-IR" dirty="0" smtClean="0"/>
              <a:t>خاندان ها </a:t>
            </a:r>
            <a:r>
              <a:rPr lang="fa-IR" dirty="0" smtClean="0"/>
              <a:t>را بر باد می دهند و خانمان خود و دوستان و همکیشان را می سوزانند. اینگونه مردم در میان مسلمانان بسیار زیاد هستند و دین اسلام هر چه زیان دیده از این دسته بوده است.</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a:bodyPr>
          <a:lstStyle/>
          <a:p>
            <a:pPr marL="0" indent="0">
              <a:lnSpc>
                <a:spcPct val="170000"/>
              </a:lnSpc>
              <a:buNone/>
            </a:pPr>
            <a:r>
              <a:rPr lang="fa-IR" sz="2400" b="1" dirty="0" smtClean="0"/>
              <a:t>زیانهای </a:t>
            </a:r>
            <a:r>
              <a:rPr lang="fa-IR" sz="2400" b="1" dirty="0" smtClean="0"/>
              <a:t>دنیوی حسادت:</a:t>
            </a:r>
            <a:endParaRPr lang="en-US" sz="2400" b="1" dirty="0" smtClean="0"/>
          </a:p>
          <a:p>
            <a:pPr marL="0" indent="0">
              <a:lnSpc>
                <a:spcPct val="170000"/>
              </a:lnSpc>
              <a:buNone/>
            </a:pPr>
            <a:r>
              <a:rPr lang="fa-IR" sz="1800" b="1" dirty="0" smtClean="0"/>
              <a:t>1- ناراحتی </a:t>
            </a:r>
            <a:r>
              <a:rPr lang="fa-IR" sz="1800" b="1" dirty="0" smtClean="0"/>
              <a:t>همیشگی؛</a:t>
            </a:r>
            <a:endParaRPr lang="en-US" sz="1800" b="1" dirty="0" smtClean="0"/>
          </a:p>
          <a:p>
            <a:pPr marL="0" indent="0">
              <a:lnSpc>
                <a:spcPct val="170000"/>
              </a:lnSpc>
              <a:buNone/>
            </a:pPr>
            <a:r>
              <a:rPr lang="fa-IR" sz="1550" dirty="0" smtClean="0"/>
              <a:t>حسود که از دیدن نعمت دیگری در عذاب درونی و آشوب داخلی است پیوسته در اضطراب و اندوه است و ساعتی آرامش ندارد همانطور که نعمتهای خدا بر بندگانش پایانی ندارد. حسرت و غصه حسود هم پایانی ندارد. پیامبر (ص) فرموده: «اقل الناس لذت الحسود».</a:t>
            </a:r>
            <a:endParaRPr lang="en-US" sz="1550" dirty="0" smtClean="0"/>
          </a:p>
          <a:p>
            <a:pPr marL="0" indent="0">
              <a:lnSpc>
                <a:spcPct val="170000"/>
              </a:lnSpc>
              <a:buNone/>
            </a:pPr>
            <a:r>
              <a:rPr lang="fa-IR" sz="1550" dirty="0" smtClean="0"/>
              <a:t>امام </a:t>
            </a:r>
            <a:r>
              <a:rPr lang="fa-IR" sz="1550" dirty="0" smtClean="0"/>
              <a:t>علی علیه السلام میفرماید: </a:t>
            </a:r>
            <a:r>
              <a:rPr lang="fa-IR" sz="1550" dirty="0" smtClean="0"/>
              <a:t>حسود اندوهش فراوان و گناهش دو میزان است. «وسائل الشیعه، شیخ حر عاملی».</a:t>
            </a:r>
            <a:endParaRPr lang="en-US" sz="1550" dirty="0" smtClean="0"/>
          </a:p>
          <a:p>
            <a:pPr marL="0" indent="0">
              <a:lnSpc>
                <a:spcPct val="170000"/>
              </a:lnSpc>
              <a:buNone/>
            </a:pPr>
            <a:r>
              <a:rPr lang="fa-IR" sz="1800" b="1" dirty="0" smtClean="0"/>
              <a:t>2- ناکامی </a:t>
            </a:r>
            <a:r>
              <a:rPr lang="fa-IR" sz="1800" b="1" dirty="0" smtClean="0"/>
              <a:t>همیشگی؛</a:t>
            </a:r>
            <a:endParaRPr lang="en-US" sz="1800" b="1" dirty="0" smtClean="0"/>
          </a:p>
          <a:p>
            <a:pPr marL="0" indent="0">
              <a:lnSpc>
                <a:spcPct val="170000"/>
              </a:lnSpc>
              <a:buNone/>
            </a:pPr>
            <a:r>
              <a:rPr lang="fa-IR" sz="1550" dirty="0" smtClean="0"/>
              <a:t>حسود که گرفته شدن نعمت را از </a:t>
            </a:r>
            <a:r>
              <a:rPr lang="fa-IR" sz="1550" dirty="0" smtClean="0"/>
              <a:t>خود </a:t>
            </a:r>
            <a:r>
              <a:rPr lang="fa-IR" sz="1550" dirty="0" smtClean="0"/>
              <a:t>آرزومند است </a:t>
            </a:r>
            <a:r>
              <a:rPr lang="fa-IR" sz="1550" dirty="0" smtClean="0"/>
              <a:t>، تمام </a:t>
            </a:r>
            <a:r>
              <a:rPr lang="fa-IR" sz="1550" dirty="0" smtClean="0"/>
              <a:t>عمرش را در ناکامی بسرخواهد برد. زیرا هر فردی در مدت زندگی از طرف پروردگارش مقدرات </a:t>
            </a:r>
            <a:r>
              <a:rPr lang="fa-IR" sz="1550" dirty="0" smtClean="0"/>
              <a:t>معینی </a:t>
            </a:r>
            <a:r>
              <a:rPr lang="fa-IR" sz="1550" dirty="0" smtClean="0"/>
              <a:t>دارد که هیچ قدرتی از آن نمی تواند جلوگیری کند. گر بنا شود حسودها به آرزویشان برسند باید نعمتها از همه گرفته شود تا جایی که خود حاسد هم محسود دیگری است و خلاصه گرفته شدن نعمت از محسود طمع خاصی است که حسود کامیابی ندارد. به این آیه شریفه توجه کنید:</a:t>
            </a:r>
            <a:endParaRPr lang="en-US" sz="1550" dirty="0" smtClean="0"/>
          </a:p>
          <a:p>
            <a:pPr marL="0" indent="0">
              <a:lnSpc>
                <a:spcPct val="170000"/>
              </a:lnSpc>
              <a:buNone/>
            </a:pPr>
            <a:r>
              <a:rPr lang="fa-IR" sz="1550" dirty="0" smtClean="0"/>
              <a:t>اگر خود را از این گناه پاک نکنید، خود را از دوزخیان بدانید. زیرا دوزخاین </a:t>
            </a:r>
            <a:r>
              <a:rPr lang="fa-IR" sz="1550" dirty="0" smtClean="0"/>
              <a:t>در ناکامی </a:t>
            </a:r>
            <a:r>
              <a:rPr lang="fa-IR" sz="1550" dirty="0" smtClean="0"/>
              <a:t>هستند، چنانکه </a:t>
            </a:r>
            <a:r>
              <a:rPr lang="fa-IR" sz="1550" dirty="0" smtClean="0"/>
              <a:t>بهشتیان </a:t>
            </a:r>
            <a:r>
              <a:rPr lang="fa-IR" sz="1550" dirty="0" smtClean="0"/>
              <a:t>در کامیابی همیشگی هستند</a:t>
            </a:r>
            <a:r>
              <a:rPr lang="fa-IR" sz="1550" dirty="0" smtClean="0"/>
              <a:t>.(سوره فصلت </a:t>
            </a:r>
            <a:r>
              <a:rPr lang="fa-IR" sz="1550" dirty="0" smtClean="0"/>
              <a:t>آیه 31</a:t>
            </a:r>
            <a:r>
              <a:rPr lang="fa-IR" sz="1550" dirty="0" smtClean="0"/>
              <a:t>.)</a:t>
            </a:r>
            <a:endParaRPr lang="en-US" sz="1550" dirty="0" smtClean="0"/>
          </a:p>
          <a:p>
            <a:pPr marL="0" indent="0">
              <a:lnSpc>
                <a:spcPct val="170000"/>
              </a:lnSpc>
              <a:buNone/>
            </a:pPr>
            <a:endParaRPr lang="fa-IR" sz="1550" dirty="0"/>
          </a:p>
        </p:txBody>
      </p:sp>
    </p:spTree>
  </p:cSld>
  <p:clrMapOvr>
    <a:masterClrMapping/>
  </p:clrMapOvr>
  <p:transition spd="slow">
    <p:strips/>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072230"/>
          </a:xfrm>
        </p:spPr>
        <p:txBody>
          <a:bodyPr>
            <a:normAutofit fontScale="62500" lnSpcReduction="20000"/>
          </a:bodyPr>
          <a:lstStyle/>
          <a:p>
            <a:pPr marL="0" indent="0">
              <a:lnSpc>
                <a:spcPct val="160000"/>
              </a:lnSpc>
              <a:buNone/>
            </a:pPr>
            <a:r>
              <a:rPr lang="fa-IR" b="1" dirty="0" smtClean="0"/>
              <a:t>3- </a:t>
            </a:r>
            <a:r>
              <a:rPr lang="fa-IR" b="1" dirty="0" smtClean="0"/>
              <a:t>بیماری؛</a:t>
            </a:r>
            <a:endParaRPr lang="en-US" b="1" dirty="0" smtClean="0"/>
          </a:p>
          <a:p>
            <a:pPr marL="0" indent="0">
              <a:lnSpc>
                <a:spcPct val="160000"/>
              </a:lnSpc>
              <a:buNone/>
            </a:pPr>
            <a:r>
              <a:rPr lang="fa-IR" dirty="0" smtClean="0"/>
              <a:t>ناراحتی </a:t>
            </a:r>
            <a:r>
              <a:rPr lang="fa-IR" dirty="0" smtClean="0"/>
              <a:t>ها و </a:t>
            </a:r>
            <a:r>
              <a:rPr lang="fa-IR" dirty="0" smtClean="0"/>
              <a:t>پریشانی </a:t>
            </a:r>
            <a:r>
              <a:rPr lang="fa-IR" dirty="0" smtClean="0"/>
              <a:t>درونی، </a:t>
            </a:r>
            <a:r>
              <a:rPr lang="fa-IR" dirty="0" smtClean="0"/>
              <a:t>حسود </a:t>
            </a:r>
            <a:r>
              <a:rPr lang="fa-IR" dirty="0" smtClean="0"/>
              <a:t>را </a:t>
            </a:r>
            <a:r>
              <a:rPr lang="fa-IR" dirty="0" smtClean="0"/>
              <a:t>ناتوان و گاهی بیمار می کند، زیرا اندوه همیشگی دستگاه </a:t>
            </a:r>
            <a:r>
              <a:rPr lang="fa-IR" dirty="0" smtClean="0"/>
              <a:t>بدن را </a:t>
            </a:r>
            <a:r>
              <a:rPr lang="fa-IR" dirty="0" smtClean="0"/>
              <a:t>از انجام وظیفه </a:t>
            </a:r>
            <a:r>
              <a:rPr lang="fa-IR" dirty="0" smtClean="0"/>
              <a:t>بازمی </a:t>
            </a:r>
            <a:r>
              <a:rPr lang="fa-IR" dirty="0" smtClean="0"/>
              <a:t>دارد و در نتیجه مقاومت بدن در برابر بیماری ضعیف شده یا با ناچیزترین بیماری از پا می افتد.</a:t>
            </a:r>
            <a:endParaRPr lang="en-US" dirty="0" smtClean="0"/>
          </a:p>
          <a:p>
            <a:pPr marL="0" indent="0">
              <a:lnSpc>
                <a:spcPct val="160000"/>
              </a:lnSpc>
              <a:buNone/>
            </a:pPr>
            <a:r>
              <a:rPr lang="fa-IR" dirty="0" smtClean="0"/>
              <a:t>حضرت علی (ع): تندرستی بدن از کمی حسد است. (غرر الحکم).</a:t>
            </a:r>
            <a:endParaRPr lang="en-US" dirty="0" smtClean="0"/>
          </a:p>
          <a:p>
            <a:pPr marL="0" indent="0">
              <a:lnSpc>
                <a:spcPct val="160000"/>
              </a:lnSpc>
              <a:buNone/>
            </a:pPr>
            <a:r>
              <a:rPr lang="fa-IR" b="1" dirty="0" smtClean="0"/>
              <a:t>4- حسود همیشه تنها </a:t>
            </a:r>
            <a:r>
              <a:rPr lang="fa-IR" b="1" dirty="0" smtClean="0"/>
              <a:t>است؛</a:t>
            </a:r>
            <a:endParaRPr lang="en-US" b="1" dirty="0" smtClean="0"/>
          </a:p>
          <a:p>
            <a:pPr marL="0" indent="0">
              <a:lnSpc>
                <a:spcPct val="160000"/>
              </a:lnSpc>
              <a:buNone/>
            </a:pPr>
            <a:r>
              <a:rPr lang="fa-IR" dirty="0" smtClean="0"/>
              <a:t>امام علی (ع) می فرمایند: (قال الحسود الخله له)</a:t>
            </a:r>
            <a:endParaRPr lang="en-US" dirty="0" smtClean="0"/>
          </a:p>
          <a:p>
            <a:pPr marL="0" indent="0">
              <a:lnSpc>
                <a:spcPct val="160000"/>
              </a:lnSpc>
              <a:buNone/>
            </a:pPr>
            <a:r>
              <a:rPr lang="fa-IR" dirty="0" smtClean="0"/>
              <a:t>حسود دوستی برایش نمی ماند «غرر الحکم».</a:t>
            </a:r>
            <a:endParaRPr lang="en-US" dirty="0" smtClean="0"/>
          </a:p>
          <a:p>
            <a:pPr marL="0" indent="0">
              <a:lnSpc>
                <a:spcPct val="160000"/>
              </a:lnSpc>
              <a:buNone/>
            </a:pPr>
            <a:r>
              <a:rPr lang="fa-IR" dirty="0" smtClean="0"/>
              <a:t>نه خودش دوست کسی می شود، نه کسی با او رابطه ای دارد. زیرا </a:t>
            </a:r>
            <a:r>
              <a:rPr lang="fa-IR" dirty="0" smtClean="0"/>
              <a:t>کسی که </a:t>
            </a:r>
            <a:r>
              <a:rPr lang="fa-IR" dirty="0" smtClean="0"/>
              <a:t>حسود است نمی تواند </a:t>
            </a:r>
            <a:r>
              <a:rPr lang="fa-IR" dirty="0" smtClean="0"/>
              <a:t>نعمت کسی را ببیند </a:t>
            </a:r>
            <a:r>
              <a:rPr lang="fa-IR" dirty="0" smtClean="0"/>
              <a:t>و زوال آنرا آرزو می کند. دشمن آن شخص است و </a:t>
            </a:r>
            <a:r>
              <a:rPr lang="fa-IR" dirty="0" smtClean="0"/>
              <a:t>دیگرهم </a:t>
            </a:r>
            <a:r>
              <a:rPr lang="fa-IR" dirty="0" smtClean="0"/>
              <a:t>دوست او نخواهد شد، زیرا حسود با نیش زبان محسود را آزار می دهد. تا جایی که همسر و فرزندانش هم دوست او نخواهند بود.</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20000"/>
          </a:bodyPr>
          <a:lstStyle/>
          <a:p>
            <a:pPr marL="0" indent="0">
              <a:lnSpc>
                <a:spcPct val="150000"/>
              </a:lnSpc>
              <a:buNone/>
            </a:pPr>
            <a:r>
              <a:rPr lang="fa-IR" dirty="0" smtClean="0"/>
              <a:t>5- کوتاهی عمر</a:t>
            </a:r>
            <a:endParaRPr lang="en-US" dirty="0" smtClean="0"/>
          </a:p>
          <a:p>
            <a:pPr marL="0" indent="0">
              <a:lnSpc>
                <a:spcPct val="150000"/>
              </a:lnSpc>
              <a:buNone/>
            </a:pPr>
            <a:r>
              <a:rPr lang="fa-IR" dirty="0" smtClean="0"/>
              <a:t>رنج فراوان و بیماری، حسود را برای مرگ زودتر آماده می کند و خلاصه حسرت مرگ می شود و نیز حسادت، او را بکارهائی مانند قطع رحم و آزار دادن به بندگان خدا وا می دارد. اینها کوتاه کننده عمر است و گاه </a:t>
            </a:r>
            <a:r>
              <a:rPr lang="fa-IR" dirty="0" smtClean="0"/>
              <a:t>می شود </a:t>
            </a:r>
            <a:r>
              <a:rPr lang="fa-IR" dirty="0" smtClean="0"/>
              <a:t>که مرتکب کارهایی شود که سبب هلاکت او </a:t>
            </a:r>
            <a:r>
              <a:rPr lang="fa-IR" dirty="0" smtClean="0"/>
              <a:t>می شود</a:t>
            </a:r>
            <a:r>
              <a:rPr lang="fa-IR" dirty="0" smtClean="0"/>
              <a:t>.</a:t>
            </a:r>
            <a:endParaRPr lang="en-US" dirty="0" smtClean="0"/>
          </a:p>
          <a:p>
            <a:pPr marL="0" indent="0">
              <a:lnSpc>
                <a:spcPct val="150000"/>
              </a:lnSpc>
              <a:buNone/>
            </a:pPr>
            <a:r>
              <a:rPr lang="fa-IR" dirty="0" smtClean="0"/>
              <a:t>امیرالمؤمنین می فرمایند: «کینه که از لوازم حسد </a:t>
            </a:r>
            <a:r>
              <a:rPr lang="fa-IR" dirty="0" smtClean="0"/>
              <a:t>است ازحسد بدتر میباشد، آرامش را </a:t>
            </a:r>
            <a:r>
              <a:rPr lang="fa-IR" dirty="0" smtClean="0"/>
              <a:t>می برد </a:t>
            </a:r>
            <a:r>
              <a:rPr lang="fa-IR" dirty="0" smtClean="0"/>
              <a:t>و عمر را </a:t>
            </a:r>
            <a:r>
              <a:rPr lang="fa-IR" dirty="0" smtClean="0"/>
              <a:t>فانی می سازد </a:t>
            </a:r>
            <a:r>
              <a:rPr lang="fa-IR" dirty="0" smtClean="0"/>
              <a:t>». </a:t>
            </a:r>
          </a:p>
          <a:p>
            <a:pPr marL="0" indent="0">
              <a:lnSpc>
                <a:spcPct val="150000"/>
              </a:lnSpc>
              <a:buNone/>
            </a:pPr>
            <a:r>
              <a:rPr lang="fa-IR" dirty="0" smtClean="0"/>
              <a:t>(غرر الحکم و دررالکلم آمدی</a:t>
            </a:r>
            <a:r>
              <a:rPr lang="fa-IR" dirty="0" smtClean="0"/>
              <a:t>)</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62500" lnSpcReduction="20000"/>
          </a:bodyPr>
          <a:lstStyle/>
          <a:p>
            <a:pPr marL="0" indent="0">
              <a:lnSpc>
                <a:spcPct val="170000"/>
              </a:lnSpc>
              <a:buNone/>
            </a:pPr>
            <a:r>
              <a:rPr lang="fa-IR" b="1" dirty="0" smtClean="0"/>
              <a:t>عوامل پیدایش حسد:</a:t>
            </a:r>
            <a:endParaRPr lang="en-US" sz="2800" b="1" dirty="0" smtClean="0"/>
          </a:p>
          <a:p>
            <a:pPr marL="0" indent="0">
              <a:lnSpc>
                <a:spcPct val="170000"/>
              </a:lnSpc>
              <a:buNone/>
            </a:pPr>
            <a:r>
              <a:rPr lang="fa-IR" dirty="0" smtClean="0"/>
              <a:t>عوامل بسیاری در پیدایش حسد دخیل است. این عوامل گاه به تنهایی و گاه با همدیگر به ظهور و بروز حسادت منجر می شوند و نیز این عوامل در شدت و ضعف گوناگونند. مهمترین آنها به شرح زیر است.</a:t>
            </a:r>
            <a:endParaRPr lang="en-US" sz="2800" dirty="0" smtClean="0"/>
          </a:p>
          <a:p>
            <a:pPr marL="0" lvl="1" indent="0">
              <a:lnSpc>
                <a:spcPct val="170000"/>
              </a:lnSpc>
              <a:buNone/>
            </a:pPr>
            <a:r>
              <a:rPr lang="fa-IR" dirty="0" smtClean="0"/>
              <a:t>عداوت: گاه دشمنی با دیگری به ایجاد کنیم در دل منجر می شود. این مسئله مصادیق زیادی دارد. اختلافات و دشمنی بر سر مسایل مادی و اقتصادی، نزاع بر سر مقام و منصب و ... که در بسیاری ازموانع به حسادت منجر می شود.</a:t>
            </a:r>
            <a:endParaRPr lang="en-US" sz="2400" dirty="0" smtClean="0"/>
          </a:p>
          <a:p>
            <a:pPr marL="0" indent="0">
              <a:lnSpc>
                <a:spcPct val="170000"/>
              </a:lnSpc>
              <a:buNone/>
            </a:pPr>
            <a:r>
              <a:rPr lang="fa-IR" dirty="0" smtClean="0"/>
              <a:t>2. تعزر: بدین معنا که گاه فرد خوف آن دارد که دیگری به دلیل دست یافتن به نعمتی یا کمالی بر او تکبر کند و خود را برتر ببیند و در مقابل او هم طاقت آن همه فخر فروشی را نداشته باشد. مثلاً دانش آموز گمان می کند که هم </a:t>
            </a:r>
            <a:r>
              <a:rPr lang="fa-IR" dirty="0" smtClean="0"/>
              <a:t>کلاسی </a:t>
            </a:r>
            <a:r>
              <a:rPr lang="fa-IR" dirty="0" smtClean="0"/>
              <a:t>او نمرات ممتاز خود را دستاویزی برای </a:t>
            </a:r>
            <a:r>
              <a:rPr lang="fa-IR" dirty="0" smtClean="0"/>
              <a:t>رقابت </a:t>
            </a:r>
            <a:r>
              <a:rPr lang="fa-IR" dirty="0" smtClean="0"/>
              <a:t>قرار دهد. از این رو خود را در خطر می بیند و به حسد روی می آورد.</a:t>
            </a:r>
            <a:endParaRPr lang="en-US" sz="2800" dirty="0" smtClean="0"/>
          </a:p>
          <a:p>
            <a:pPr marL="0" indent="0">
              <a:lnSpc>
                <a:spcPct val="170000"/>
              </a:lnSpc>
              <a:buNone/>
            </a:pPr>
            <a:endParaRPr lang="fa-IR" dirty="0"/>
          </a:p>
        </p:txBody>
      </p:sp>
    </p:spTree>
  </p:cSld>
  <p:clrMapOvr>
    <a:masterClrMapping/>
  </p:clrMapOvr>
  <p:transition spd="slow">
    <p:strips/>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6085"/>
            <a:ext cx="8229600" cy="5911873"/>
          </a:xfrm>
        </p:spPr>
        <p:txBody>
          <a:bodyPr>
            <a:normAutofit fontScale="62500" lnSpcReduction="20000"/>
          </a:bodyPr>
          <a:lstStyle/>
          <a:p>
            <a:pPr marL="0" indent="0">
              <a:lnSpc>
                <a:spcPct val="170000"/>
              </a:lnSpc>
              <a:buNone/>
            </a:pPr>
            <a:r>
              <a:rPr lang="fa-IR" dirty="0" smtClean="0"/>
              <a:t>3. تکبر: خودبینی های فریب دهنده، برتری خواهی های بی دلیل،منجر به حسد می شود، بویژه آنجا که شخص احساس کند کسی مزاحم تکبر و غرور او خواهد شد.</a:t>
            </a:r>
            <a:endParaRPr lang="en-US" dirty="0" smtClean="0"/>
          </a:p>
          <a:p>
            <a:pPr marL="0" indent="0">
              <a:lnSpc>
                <a:spcPct val="170000"/>
              </a:lnSpc>
              <a:buNone/>
            </a:pPr>
            <a:r>
              <a:rPr lang="fa-IR" dirty="0" smtClean="0"/>
              <a:t>4. تعجب: شگفتی از این که هم نوع انسان به مرتبه مادی یا معنوی نائل آمده، گاه به حسادت ختم می شود، ؟؟؟، کاهلی خود را با برتری ها و ظرفیتهای موجود در جسم و جان دیگر افراد در نظر می گیرد. مصداق تاریخی آن، حسادت شدگان به پیامبر بود، جوانی از قریش که تا دیروز، در میان آنان می زیست و گمنام بود، اکنون پیامبری شد که امتی از او پیروی می کردند و سخن خوش پروردگار را از زبان او می شوند. این مسئله آنان را به تعجب وا می داشت و آتش حسد را در دلشان شعله ور می ساخت. </a:t>
            </a:r>
            <a:endParaRPr lang="en-US" dirty="0" smtClean="0"/>
          </a:p>
          <a:p>
            <a:pPr marL="0" indent="0">
              <a:lnSpc>
                <a:spcPct val="170000"/>
              </a:lnSpc>
              <a:buNone/>
            </a:pPr>
            <a:r>
              <a:rPr lang="fa-IR" dirty="0" smtClean="0"/>
              <a:t>5. خوف: خوف از اینکه طرف مقابل، مزاحمت ایجاد کند. مانند این که طرف مقابل پس از اینکه ریاستی بدست آورده، به تحقق و تفحص از اعمال زیر دستان بپردازد یا به دیگران زخم زبان و طعنه بزند، ناگفته نماند که بی اعتمادی برخی، بازگشت همه این عوامل به ذلیل بودن نفس است. شخص خود را ذلیل و حقیر می بیند و به خدا امید ندارد. از این رو به بندگان حسادت می ورزد.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p:spPr>
        <p:txBody>
          <a:bodyPr>
            <a:normAutofit/>
          </a:bodyPr>
          <a:lstStyle/>
          <a:p>
            <a:pPr marL="0" indent="0">
              <a:lnSpc>
                <a:spcPct val="170000"/>
              </a:lnSpc>
              <a:buNone/>
            </a:pPr>
            <a:r>
              <a:rPr lang="fa-IR" sz="2000" b="1" dirty="0" smtClean="0"/>
              <a:t>نشانه های حسد:</a:t>
            </a:r>
            <a:endParaRPr lang="en-US" sz="2000" b="1" dirty="0" smtClean="0"/>
          </a:p>
          <a:p>
            <a:pPr marL="0" indent="0">
              <a:lnSpc>
                <a:spcPct val="170000"/>
              </a:lnSpc>
              <a:buNone/>
            </a:pPr>
            <a:r>
              <a:rPr lang="fa-IR" sz="1840" dirty="0" smtClean="0"/>
              <a:t>حسود، نشانه های زیادی دارد. این نشانه ها باعث بازشناختن او از فرد غبطه خورنده می شود. در روایات به علایم این بیماری اشاره شده است. از جمله آنها روایتی از امام صادق (ع) است که چنین آمده:</a:t>
            </a:r>
            <a:endParaRPr lang="en-US" sz="1840" dirty="0" smtClean="0"/>
          </a:p>
          <a:p>
            <a:pPr marL="0" indent="0">
              <a:lnSpc>
                <a:spcPct val="170000"/>
              </a:lnSpc>
              <a:buNone/>
            </a:pPr>
            <a:r>
              <a:rPr lang="fa-IR" sz="1840" dirty="0" smtClean="0"/>
              <a:t>«لقمان به فرزندش گفت: حسود را سه نشانه است: 1. پشت سر دیگران غیبت می کند. 2. رو به رو تعریف می کند، 3. از گرفتاری دیگران شاد است». (خصال، شیخ صدوق).</a:t>
            </a:r>
            <a:endParaRPr lang="en-US" sz="1840" dirty="0" smtClean="0"/>
          </a:p>
          <a:p>
            <a:pPr marL="0" indent="0">
              <a:lnSpc>
                <a:spcPct val="170000"/>
              </a:lnSpc>
              <a:buNone/>
            </a:pPr>
            <a:r>
              <a:rPr lang="fa-IR" sz="2000" b="1" dirty="0" smtClean="0"/>
              <a:t>پیشگیری و علاج آن:</a:t>
            </a:r>
            <a:endParaRPr lang="en-US" sz="2000" b="1" dirty="0" smtClean="0"/>
          </a:p>
          <a:p>
            <a:pPr marL="0" indent="0">
              <a:lnSpc>
                <a:spcPct val="170000"/>
              </a:lnSpc>
              <a:buNone/>
            </a:pPr>
            <a:r>
              <a:rPr lang="fa-IR" sz="1840" dirty="0" smtClean="0"/>
              <a:t>راه چاره چسیت؟ گاهی انسان بر اثر غفلت دچار حسد می شود. آیا راهی برای پیش گیری و علاج وجود دارد؟ اگر نسبت به فردی حسادت کردیم، رابطه مان را با دوچندان سازیم. این کار تخم حسادت را از دل می زداید، دیگر آنکه همواره با خود بگویم که دیگران نیز بنده خدایند. شاید به فضیلت خاص، خدا به او نعمتی داده و چه بسا </a:t>
            </a:r>
            <a:br>
              <a:rPr lang="fa-IR" sz="1840" dirty="0" smtClean="0"/>
            </a:br>
            <a:r>
              <a:rPr lang="fa-IR" sz="1840" dirty="0" smtClean="0"/>
              <a:t>پاسخ گویی او در قیامت دشوارتر باشد، به ویژه اگر فرد مقابل از اهل علم و تقوا باشد. امام صادق فرمود: «پروردگار حسود را از خود نمی داند» (اصول کافی، ج 2، ص207).</a:t>
            </a:r>
            <a:endParaRPr lang="en-US" sz="1840" dirty="0" smtClean="0"/>
          </a:p>
          <a:p>
            <a:pPr marL="0" indent="0">
              <a:lnSpc>
                <a:spcPct val="170000"/>
              </a:lnSpc>
              <a:buNone/>
            </a:pPr>
            <a:endParaRPr lang="fa-IR" sz="1840" dirty="0"/>
          </a:p>
        </p:txBody>
      </p:sp>
    </p:spTree>
  </p:cSld>
  <p:clrMapOvr>
    <a:masterClrMapping/>
  </p:clrMapOvr>
  <p:transition spd="slow">
    <p:strips/>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p:spPr>
        <p:txBody>
          <a:bodyPr>
            <a:normAutofit/>
          </a:bodyPr>
          <a:lstStyle/>
          <a:p>
            <a:pPr marL="0" indent="0">
              <a:lnSpc>
                <a:spcPct val="160000"/>
              </a:lnSpc>
              <a:buNone/>
            </a:pPr>
            <a:r>
              <a:rPr lang="fa-IR" sz="2240" dirty="0" smtClean="0"/>
              <a:t>1. عمل نافع برای معالجه حسد این که: بر آثار خیرخواهی که ضد حسد است، مواظبت شود. اگر حسد او را بر تکبر بر می انگیزد، خود را به تواضع وادارد، اگر او را بر غیبت و بدگویی ترغیب می کند، زبان به مدح و ستایش وی بگشاید.</a:t>
            </a:r>
            <a:endParaRPr lang="en-US" sz="2240" dirty="0" smtClean="0"/>
          </a:p>
          <a:p>
            <a:pPr marL="0" indent="0">
              <a:lnSpc>
                <a:spcPct val="160000"/>
              </a:lnSpc>
              <a:buNone/>
            </a:pPr>
            <a:r>
              <a:rPr lang="fa-IR" sz="2240" dirty="0" smtClean="0"/>
              <a:t>2. توجه به آثار زیانبار روحی و جسمی حسادت، و تقویت این بینش که جهان هستی تجلی خداست و نعمتهای او بر بندگانش بدون حکمت نیست و هر کس را در دنیا به گونه ای مورد آزمایش قرار می دهد.</a:t>
            </a:r>
            <a:endParaRPr lang="en-US" sz="2240" dirty="0" smtClean="0"/>
          </a:p>
          <a:p>
            <a:pPr marL="0" indent="0">
              <a:lnSpc>
                <a:spcPct val="160000"/>
              </a:lnSpc>
              <a:buNone/>
            </a:pPr>
            <a:r>
              <a:rPr lang="fa-IR" sz="2240" dirty="0" smtClean="0"/>
              <a:t>3. توجه به این که کسب نعمتها و خیرات این جهان زمینه، بشر و شرایط خاص خود را می طلبد و اگر انسان طالب نعمت است باید با توجه به علل آن، سعی نماید و در عین حال به خدا توکل نماید که او را در رسیدن به اهداف خود موفق و پیروز گرداند.</a:t>
            </a:r>
            <a:endParaRPr lang="en-US" sz="2240" dirty="0" smtClean="0"/>
          </a:p>
          <a:p>
            <a:pPr marL="0" indent="0">
              <a:lnSpc>
                <a:spcPct val="160000"/>
              </a:lnSpc>
              <a:buNone/>
            </a:pPr>
            <a:endParaRPr lang="fa-IR" sz="2240" dirty="0"/>
          </a:p>
        </p:txBody>
      </p:sp>
    </p:spTree>
  </p:cSld>
  <p:clrMapOvr>
    <a:masterClrMapping/>
  </p:clrMapOvr>
  <p:transition spd="slow">
    <p:strips/>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10000"/>
          </a:bodyPr>
          <a:lstStyle/>
          <a:p>
            <a:pPr marL="0" indent="0">
              <a:lnSpc>
                <a:spcPct val="150000"/>
              </a:lnSpc>
              <a:buNone/>
            </a:pPr>
            <a:r>
              <a:rPr lang="fa-IR" dirty="0" smtClean="0"/>
              <a:t>دعای پایانی:</a:t>
            </a:r>
            <a:endParaRPr lang="en-US" dirty="0" smtClean="0"/>
          </a:p>
          <a:p>
            <a:pPr marL="0" indent="0">
              <a:lnSpc>
                <a:spcPct val="150000"/>
              </a:lnSpc>
              <a:buNone/>
            </a:pPr>
            <a:r>
              <a:rPr lang="fa-IR" dirty="0" smtClean="0"/>
              <a:t>بار خدایا! ما را از شر حسودان نگه دار. دلهای ما را از پاک و پاکیزه فرما.</a:t>
            </a:r>
            <a:endParaRPr lang="en-US" dirty="0" smtClean="0"/>
          </a:p>
          <a:p>
            <a:pPr marL="0" indent="0">
              <a:lnSpc>
                <a:spcPct val="150000"/>
              </a:lnSpc>
              <a:buNone/>
            </a:pPr>
            <a:r>
              <a:rPr lang="fa-IR" dirty="0" smtClean="0"/>
              <a:t>بارالها! مگذار این صفت پلید، بر عقل ما مستولی شود و بر روح ما حکومت کند.</a:t>
            </a:r>
            <a:endParaRPr lang="en-US" dirty="0" smtClean="0"/>
          </a:p>
          <a:p>
            <a:pPr marL="0" indent="0">
              <a:lnSpc>
                <a:spcPct val="150000"/>
              </a:lnSpc>
              <a:buNone/>
            </a:pPr>
            <a:r>
              <a:rPr lang="fa-IR" dirty="0" smtClean="0"/>
              <a:t>ما که از خود قدرتی نداریم. تو ما را، هست کردی و گرنه ما نیست بودیم. نمود ما از توست، ظهور ما از توست. بلکه ما همه نشانه های تو هستیم.</a:t>
            </a:r>
            <a:endParaRPr lang="en-US" dirty="0" smtClean="0"/>
          </a:p>
          <a:p>
            <a:pPr marL="0" indent="0">
              <a:lnSpc>
                <a:spcPct val="150000"/>
              </a:lnSpc>
              <a:buNone/>
            </a:pPr>
            <a:endParaRPr lang="fa-IR" dirty="0"/>
          </a:p>
        </p:txBody>
      </p:sp>
    </p:spTree>
  </p:cSld>
  <p:clrMapOvr>
    <a:masterClrMapping/>
  </p:clrMapOvr>
  <p:transition spd="slow">
    <p:strips/>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22906"/>
            <a:ext cx="7704856" cy="6555641"/>
          </a:xfrm>
          <a:prstGeom prst="rect">
            <a:avLst/>
          </a:prstGeom>
        </p:spPr>
        <p:txBody>
          <a:bodyPr wrap="square">
            <a:spAutoFit/>
          </a:bodyPr>
          <a:lstStyle/>
          <a:p>
            <a:pPr lvl="0">
              <a:lnSpc>
                <a:spcPct val="150000"/>
              </a:lnSpc>
              <a:spcBef>
                <a:spcPct val="20000"/>
              </a:spcBef>
            </a:pPr>
            <a:endParaRPr lang="fa-IR" sz="3200" dirty="0" smtClean="0">
              <a:solidFill>
                <a:prstClr val="white"/>
              </a:solidFill>
            </a:endParaRPr>
          </a:p>
          <a:p>
            <a:pPr lvl="0">
              <a:lnSpc>
                <a:spcPct val="150000"/>
              </a:lnSpc>
              <a:spcBef>
                <a:spcPct val="20000"/>
              </a:spcBef>
            </a:pPr>
            <a:r>
              <a:rPr lang="fa-IR" sz="3200" dirty="0" smtClean="0">
                <a:solidFill>
                  <a:prstClr val="white"/>
                </a:solidFill>
              </a:rPr>
              <a:t>منابع </a:t>
            </a:r>
            <a:r>
              <a:rPr lang="fa-IR" sz="3200" dirty="0">
                <a:solidFill>
                  <a:prstClr val="white"/>
                </a:solidFill>
              </a:rPr>
              <a:t>و مآخذ:</a:t>
            </a:r>
          </a:p>
          <a:p>
            <a:pPr lvl="0">
              <a:lnSpc>
                <a:spcPct val="150000"/>
              </a:lnSpc>
              <a:spcBef>
                <a:spcPct val="20000"/>
              </a:spcBef>
            </a:pPr>
            <a:r>
              <a:rPr lang="fa-IR" sz="3200" dirty="0">
                <a:solidFill>
                  <a:prstClr val="white"/>
                </a:solidFill>
              </a:rPr>
              <a:t>- </a:t>
            </a:r>
            <a:r>
              <a:rPr lang="fa-IR" sz="2800" dirty="0">
                <a:solidFill>
                  <a:prstClr val="white"/>
                </a:solidFill>
              </a:rPr>
              <a:t>اخلاق اسلامی، احمد دیلمی و مسعود آذربایجانی، انتشارات معارف، معاونت امور اساتید ودروس معارف اسلامی، 1381.</a:t>
            </a:r>
            <a:endParaRPr lang="en-US" sz="2800" dirty="0">
              <a:solidFill>
                <a:prstClr val="white"/>
              </a:solidFill>
            </a:endParaRPr>
          </a:p>
          <a:p>
            <a:pPr marL="342900" lvl="0" indent="-342900">
              <a:lnSpc>
                <a:spcPct val="150000"/>
              </a:lnSpc>
              <a:spcBef>
                <a:spcPct val="20000"/>
              </a:spcBef>
              <a:buFontTx/>
              <a:buChar char="-"/>
            </a:pPr>
            <a:r>
              <a:rPr lang="fa-IR" sz="2800" dirty="0">
                <a:solidFill>
                  <a:prstClr val="white"/>
                </a:solidFill>
              </a:rPr>
              <a:t>اخلاق اسلامی، مبانی و مفاهیم، محمد داودی، معاونت پژوهشی دانشگاه معارف اسلامی، قم: دفتر نشر معارف، 1391.</a:t>
            </a:r>
          </a:p>
          <a:p>
            <a:pPr marL="342900" lvl="0" indent="-342900">
              <a:lnSpc>
                <a:spcPct val="150000"/>
              </a:lnSpc>
              <a:spcBef>
                <a:spcPct val="20000"/>
              </a:spcBef>
              <a:buFontTx/>
              <a:buChar char="-"/>
            </a:pPr>
            <a:r>
              <a:rPr lang="fa-IR" sz="2800" dirty="0">
                <a:solidFill>
                  <a:prstClr val="white"/>
                </a:solidFill>
              </a:rPr>
              <a:t>مبادی اخلاق در قرآن، عبدالله جوادی آملی، قم، مرکز نشر اسراء، 1377.</a:t>
            </a:r>
            <a:endParaRPr lang="fa-IR" sz="2800" dirty="0">
              <a:solidFill>
                <a:prstClr val="white"/>
              </a:solidFill>
            </a:endParaRPr>
          </a:p>
        </p:txBody>
      </p:sp>
    </p:spTree>
    <p:extLst>
      <p:ext uri="{BB962C8B-B14F-4D97-AF65-F5344CB8AC3E}">
        <p14:creationId xmlns:p14="http://schemas.microsoft.com/office/powerpoint/2010/main" val="3220051142"/>
      </p:ext>
    </p:extLst>
  </p:cSld>
  <p:clrMapOvr>
    <a:masterClrMapping/>
  </p:clrMapOvr>
  <p:transition spd="slow">
    <p:strip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85000" lnSpcReduction="20000"/>
          </a:bodyPr>
          <a:lstStyle/>
          <a:p>
            <a:pPr>
              <a:lnSpc>
                <a:spcPct val="200000"/>
              </a:lnSpc>
              <a:buNone/>
            </a:pPr>
            <a:r>
              <a:rPr lang="fa-IR" dirty="0"/>
              <a:t>تقسیم مباحث اخلاق اسلامی </a:t>
            </a:r>
            <a:endParaRPr lang="en-US" dirty="0"/>
          </a:p>
          <a:p>
            <a:pPr>
              <a:lnSpc>
                <a:spcPct val="200000"/>
              </a:lnSpc>
              <a:buNone/>
            </a:pPr>
            <a:r>
              <a:rPr lang="fa-IR" dirty="0"/>
              <a:t>مباحث اخلاق اسلامی بطور طبیعی و منطقی به سه فصل تقسیم می شود </a:t>
            </a:r>
            <a:endParaRPr lang="en-US" dirty="0"/>
          </a:p>
          <a:p>
            <a:pPr>
              <a:lnSpc>
                <a:spcPct val="200000"/>
              </a:lnSpc>
              <a:buNone/>
            </a:pPr>
            <a:r>
              <a:rPr lang="fa-IR" dirty="0"/>
              <a:t>1- برخی مباحث بنیادین و فلسفی اخلاق که عبارتند از  الف) واقعیت علم اخلاق ب) عناصر ضروری عمل اخلاقی  ج) شناسایی علم اخلاق </a:t>
            </a:r>
            <a:endParaRPr lang="fa-IR" dirty="0" smtClean="0"/>
          </a:p>
          <a:p>
            <a:pPr>
              <a:lnSpc>
                <a:spcPct val="200000"/>
              </a:lnSpc>
              <a:buNone/>
            </a:pPr>
            <a:r>
              <a:rPr lang="fa-IR" dirty="0" smtClean="0"/>
              <a:t>2- </a:t>
            </a:r>
            <a:r>
              <a:rPr lang="fa-IR" dirty="0"/>
              <a:t>توصیف زشتی و زیبایی </a:t>
            </a:r>
            <a:r>
              <a:rPr lang="fa-IR" dirty="0" smtClean="0"/>
              <a:t>اخلاقی؛ </a:t>
            </a:r>
          </a:p>
          <a:p>
            <a:pPr>
              <a:lnSpc>
                <a:spcPct val="200000"/>
              </a:lnSpc>
              <a:buNone/>
            </a:pPr>
            <a:r>
              <a:rPr lang="fa-IR" dirty="0" smtClean="0"/>
              <a:t>3- </a:t>
            </a:r>
            <a:r>
              <a:rPr lang="fa-IR" dirty="0"/>
              <a:t>اخلاق تربیتی: یعنی بیان شیوه و ابراز رسیدن به فضایل و دوری از رذائل اخلاقی </a:t>
            </a:r>
            <a:endParaRPr lang="en-US" dirty="0"/>
          </a:p>
          <a:p>
            <a:pPr>
              <a:lnSpc>
                <a:spcPct val="200000"/>
              </a:lnSpc>
              <a:buNone/>
            </a:pPr>
            <a:endParaRPr lang="fa-IR" dirty="0"/>
          </a:p>
        </p:txBody>
      </p:sp>
    </p:spTree>
  </p:cSld>
  <p:clrMapOvr>
    <a:masterClrMapping/>
  </p:clrMapOvr>
  <p:transition spd="slow">
    <p:strips/>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5616" y="871377"/>
            <a:ext cx="6840760" cy="4130361"/>
          </a:xfrm>
          <a:prstGeom prst="rect">
            <a:avLst/>
          </a:prstGeom>
        </p:spPr>
        <p:txBody>
          <a:bodyPr wrap="square">
            <a:spAutoFit/>
          </a:bodyPr>
          <a:lstStyle/>
          <a:p>
            <a:pPr marL="342900" lvl="0" indent="-342900">
              <a:spcBef>
                <a:spcPct val="20000"/>
              </a:spcBef>
              <a:buFont typeface="Arial" pitchFamily="34" charset="0"/>
              <a:buChar char="•"/>
            </a:pPr>
            <a:endParaRPr lang="fa-IR" sz="3200" dirty="0">
              <a:solidFill>
                <a:prstClr val="white"/>
              </a:solidFill>
            </a:endParaRPr>
          </a:p>
          <a:p>
            <a:pPr marL="342900" lvl="0" indent="-342900" algn="ctr">
              <a:spcBef>
                <a:spcPct val="20000"/>
              </a:spcBef>
              <a:buFont typeface="Arial" pitchFamily="34" charset="0"/>
              <a:buChar char="•"/>
            </a:pPr>
            <a:r>
              <a:rPr lang="fa-IR" sz="3200" dirty="0">
                <a:solidFill>
                  <a:prstClr val="white"/>
                </a:solidFill>
              </a:rPr>
              <a:t>با آرزوی سعادت و سلامتی شما</a:t>
            </a:r>
          </a:p>
          <a:p>
            <a:pPr marL="342900" lvl="0" indent="-342900">
              <a:spcBef>
                <a:spcPct val="20000"/>
              </a:spcBef>
              <a:buFont typeface="Arial" pitchFamily="34" charset="0"/>
              <a:buChar char="•"/>
            </a:pPr>
            <a:endParaRPr lang="fa-IR" sz="3200" dirty="0">
              <a:solidFill>
                <a:prstClr val="white"/>
              </a:solidFill>
            </a:endParaRPr>
          </a:p>
          <a:p>
            <a:pPr marL="342900" lvl="0" indent="-342900" algn="ctr">
              <a:spcBef>
                <a:spcPct val="20000"/>
              </a:spcBef>
              <a:buFont typeface="Arial" pitchFamily="34" charset="0"/>
              <a:buChar char="•"/>
            </a:pPr>
            <a:r>
              <a:rPr lang="fa-IR" sz="3200" dirty="0">
                <a:solidFill>
                  <a:prstClr val="white"/>
                </a:solidFill>
              </a:rPr>
              <a:t>دکتر محمد ادیب نیا </a:t>
            </a:r>
          </a:p>
          <a:p>
            <a:pPr marL="342900" lvl="0" indent="-342900">
              <a:spcBef>
                <a:spcPct val="20000"/>
              </a:spcBef>
              <a:buFont typeface="Arial" pitchFamily="34" charset="0"/>
              <a:buChar char="•"/>
            </a:pPr>
            <a:endParaRPr lang="fa-IR" sz="3200" dirty="0">
              <a:solidFill>
                <a:prstClr val="white"/>
              </a:solidFill>
            </a:endParaRPr>
          </a:p>
          <a:p>
            <a:pPr marL="342900" lvl="0" indent="-342900" algn="ctr">
              <a:spcBef>
                <a:spcPct val="20000"/>
              </a:spcBef>
              <a:buFont typeface="Arial" pitchFamily="34" charset="0"/>
              <a:buChar char="•"/>
            </a:pPr>
            <a:r>
              <a:rPr lang="fa-IR" sz="3200" dirty="0">
                <a:solidFill>
                  <a:prstClr val="white"/>
                </a:solidFill>
              </a:rPr>
              <a:t>والحمد لله رب العالمین علی </a:t>
            </a:r>
            <a:r>
              <a:rPr lang="fa-IR" sz="3200" dirty="0" smtClean="0">
                <a:solidFill>
                  <a:prstClr val="white"/>
                </a:solidFill>
              </a:rPr>
              <a:t>کل </a:t>
            </a:r>
            <a:r>
              <a:rPr lang="fa-IR" sz="3200" dirty="0">
                <a:solidFill>
                  <a:prstClr val="white"/>
                </a:solidFill>
              </a:rPr>
              <a:t>حال</a:t>
            </a:r>
          </a:p>
          <a:p>
            <a:pPr marL="342900" lvl="0" indent="-342900" algn="ctr">
              <a:spcBef>
                <a:spcPct val="20000"/>
              </a:spcBef>
              <a:buFont typeface="Arial" pitchFamily="34" charset="0"/>
              <a:buChar char="•"/>
            </a:pPr>
            <a:r>
              <a:rPr lang="fa-IR" sz="3200" dirty="0">
                <a:solidFill>
                  <a:prstClr val="white"/>
                </a:solidFill>
              </a:rPr>
              <a:t>اسفند 1398</a:t>
            </a:r>
            <a:endParaRPr lang="en-US" sz="3200" dirty="0">
              <a:solidFill>
                <a:prstClr val="white"/>
              </a:solidFill>
            </a:endParaRPr>
          </a:p>
        </p:txBody>
      </p:sp>
    </p:spTree>
    <p:extLst>
      <p:ext uri="{BB962C8B-B14F-4D97-AF65-F5344CB8AC3E}">
        <p14:creationId xmlns:p14="http://schemas.microsoft.com/office/powerpoint/2010/main" val="3047149677"/>
      </p:ext>
    </p:extLst>
  </p:cSld>
  <p:clrMapOvr>
    <a:masterClrMapping/>
  </p:clrMapOvr>
  <p:transition spd="slow">
    <p:strips/>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70000" lnSpcReduction="20000"/>
          </a:bodyPr>
          <a:lstStyle/>
          <a:p>
            <a:pPr marL="0" indent="0">
              <a:lnSpc>
                <a:spcPct val="220000"/>
              </a:lnSpc>
              <a:buNone/>
            </a:pPr>
            <a:r>
              <a:rPr lang="fa-IR" dirty="0"/>
              <a:t>فصل دوم: جاودانگی </a:t>
            </a:r>
            <a:r>
              <a:rPr lang="fa-IR" dirty="0" smtClean="0"/>
              <a:t>اخلاق: </a:t>
            </a:r>
            <a:r>
              <a:rPr lang="fa-IR" dirty="0"/>
              <a:t>1- طرح مسئله سؤال اینست  که آیا اخلاق و خوبی ها و بدیهای اخلاقی امری نسبی هستند یا مطلق و فراگیرند یعنی منظور اینست همه با توجه به زمانی و مکانهای مختلف اخلاق و ملاکهای اخلاقی تفاوت دارند </a:t>
            </a:r>
            <a:endParaRPr lang="en-US" dirty="0"/>
          </a:p>
          <a:p>
            <a:pPr marL="0" indent="0">
              <a:lnSpc>
                <a:spcPct val="220000"/>
              </a:lnSpc>
              <a:buNone/>
            </a:pPr>
            <a:r>
              <a:rPr lang="fa-IR" dirty="0"/>
              <a:t>2- پیشینه بحث: برمی گردد به دوران یونان باستان و امروز نیز در مغرب زمین این پرسش </a:t>
            </a:r>
            <a:r>
              <a:rPr lang="fa-IR" dirty="0" smtClean="0"/>
              <a:t>(</a:t>
            </a:r>
            <a:r>
              <a:rPr lang="fa-IR" dirty="0"/>
              <a:t>نسبی گرایی اخلاقی یا مطلق گرایی آن ) یکی از دغدغه های فیلسوفان اخلاق است در حوزه فلسفه اسلامی هم بین اشعری « نسبیت اخلاقی» </a:t>
            </a:r>
            <a:r>
              <a:rPr lang="fa-IR" dirty="0" smtClean="0"/>
              <a:t>مطرح بوده است. </a:t>
            </a:r>
            <a:endParaRPr lang="en-US" dirty="0"/>
          </a:p>
          <a:p>
            <a:pPr marL="0" indent="0">
              <a:lnSpc>
                <a:spcPct val="220000"/>
              </a:lnSpc>
              <a:buNone/>
            </a:pPr>
            <a:endParaRPr lang="fa-IR" dirty="0"/>
          </a:p>
        </p:txBody>
      </p:sp>
    </p:spTree>
  </p:cSld>
  <p:clrMapOvr>
    <a:masterClrMapping/>
  </p:clrMapOvr>
  <p:transition spd="slow">
    <p:strips/>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42852"/>
            <a:ext cx="8401080" cy="6572296"/>
          </a:xfrm>
        </p:spPr>
        <p:txBody>
          <a:bodyPr>
            <a:normAutofit fontScale="62500" lnSpcReduction="20000"/>
          </a:bodyPr>
          <a:lstStyle/>
          <a:p>
            <a:pPr marL="0" indent="0">
              <a:lnSpc>
                <a:spcPct val="220000"/>
              </a:lnSpc>
              <a:buNone/>
            </a:pPr>
            <a:r>
              <a:rPr lang="fa-IR" dirty="0"/>
              <a:t>3- اهمیت دینی موضوع جاودانگی نسبیت یا مطلق بودن اخلاق جاودانگی اخلاق در نزد مسلمانان بیانگر بی نیازی بشر از ادیان گذشته و آینده است هیچ شرایط مکای و زمانی جاودانگی اخلاق را تحت اشعاع قرار نمی دهد در نتیجه نسبیت گرایی با تفسیر معقول از اصل کمال و خاتمیت اسلام در تعارض است بنابراین پایبندی به اصل جاودانگی اخلاق  وامدار اثبات نوعی ثبات و اطلاق در مفاهیم اخلاقی است </a:t>
            </a:r>
            <a:endParaRPr lang="en-US" dirty="0"/>
          </a:p>
          <a:p>
            <a:pPr marL="0" indent="0">
              <a:lnSpc>
                <a:spcPct val="220000"/>
              </a:lnSpc>
              <a:buNone/>
            </a:pPr>
            <a:r>
              <a:rPr lang="fa-IR" dirty="0"/>
              <a:t>4- مفهوم اطلاق و نسبیت  « مطلق گرایی» بیانگر این است که گزاره های اخلاقی به هیچ امری واسته نیستند یعنی اگر نگهداری از سالمندان عملی پسندیده است در هر شرایطی پسندیده است مگر تزاحم ارزها باعث تغییر آن شود اما نسبیت اخلاقی چه فضلیت و چه رذیلت بستگی به شرایط بیرونی دارد یعنی عدم رعایت حجات در جامعه ای رذیلت نباشد و در جامعه ای مثل ایران رذیلت باشد در یک تقسیم بندی نسبی گرایی اخلاقی به اقسام زیر تقسیم می </a:t>
            </a:r>
            <a:r>
              <a:rPr lang="fa-IR" dirty="0" smtClean="0"/>
              <a:t>شود. </a:t>
            </a:r>
            <a:endParaRPr lang="en-US" dirty="0"/>
          </a:p>
        </p:txBody>
      </p:sp>
    </p:spTree>
  </p:cSld>
  <p:clrMapOvr>
    <a:masterClrMapping/>
  </p:clrMapOvr>
  <p:transition spd="slow">
    <p:strip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52"/>
            <a:ext cx="8472518" cy="2286016"/>
          </a:xfrm>
        </p:spPr>
        <p:txBody>
          <a:bodyPr>
            <a:noAutofit/>
          </a:bodyPr>
          <a:lstStyle/>
          <a:p>
            <a:pPr marL="0" indent="0">
              <a:lnSpc>
                <a:spcPct val="200000"/>
              </a:lnSpc>
              <a:buNone/>
            </a:pPr>
            <a:r>
              <a:rPr lang="fa-IR" sz="2000" dirty="0"/>
              <a:t>1- نسبیت قرار دادی ( اصول اخلاقی را تابع فرهنگ اجتماعی  می دانند ) </a:t>
            </a:r>
            <a:endParaRPr lang="en-US" sz="2000" dirty="0"/>
          </a:p>
          <a:p>
            <a:pPr marL="0" indent="0">
              <a:lnSpc>
                <a:spcPct val="200000"/>
              </a:lnSpc>
              <a:buNone/>
            </a:pPr>
            <a:r>
              <a:rPr lang="fa-IR" sz="2000" dirty="0" smtClean="0"/>
              <a:t>2- نسبیت ذهنی ( اصول اخلاقی تابع خواست فردی می دانند) </a:t>
            </a:r>
            <a:endParaRPr lang="en-US" sz="2000" dirty="0" smtClean="0"/>
          </a:p>
          <a:p>
            <a:pPr marL="0" indent="0">
              <a:lnSpc>
                <a:spcPct val="200000"/>
              </a:lnSpc>
              <a:buNone/>
            </a:pPr>
            <a:r>
              <a:rPr lang="fa-IR" sz="2000" dirty="0" smtClean="0"/>
              <a:t>3- </a:t>
            </a:r>
            <a:r>
              <a:rPr lang="fa-IR" sz="2000" dirty="0"/>
              <a:t>اصالت عین : مکاتبی که اصول اخلاقی را دارای منشأ عینی و خارجی می دانند </a:t>
            </a:r>
            <a:endParaRPr lang="en-US" sz="2000" dirty="0"/>
          </a:p>
          <a:p>
            <a:pPr marL="0" indent="0">
              <a:lnSpc>
                <a:spcPct val="200000"/>
              </a:lnSpc>
              <a:buNone/>
            </a:pPr>
            <a:r>
              <a:rPr lang="fa-IR" sz="2000" dirty="0" smtClean="0"/>
              <a:t> </a:t>
            </a:r>
            <a:endParaRPr lang="en-US" sz="2000" dirty="0" smtClean="0"/>
          </a:p>
          <a:p>
            <a:pPr marL="0" indent="0">
              <a:lnSpc>
                <a:spcPct val="200000"/>
              </a:lnSpc>
              <a:buNone/>
            </a:pPr>
            <a:endParaRPr lang="fa-IR" sz="2000" dirty="0"/>
          </a:p>
        </p:txBody>
      </p:sp>
      <p:sp>
        <p:nvSpPr>
          <p:cNvPr id="4" name="Content Placeholder 2"/>
          <p:cNvSpPr txBox="1">
            <a:spLocks/>
          </p:cNvSpPr>
          <p:nvPr/>
        </p:nvSpPr>
        <p:spPr>
          <a:xfrm>
            <a:off x="142844" y="2357430"/>
            <a:ext cx="8715436" cy="3143272"/>
          </a:xfrm>
          <a:prstGeom prst="rect">
            <a:avLst/>
          </a:prstGeom>
        </p:spPr>
        <p:txBody>
          <a:bodyPr vert="horz" lIns="91440" tIns="45720" rIns="91440" bIns="45720" rtlCol="1">
            <a:noAutofit/>
          </a:bodyPr>
          <a:lstStyle/>
          <a:p>
            <a:pPr marL="271463" indent="-271463">
              <a:lnSpc>
                <a:spcPct val="200000"/>
              </a:lnSpc>
              <a:buFont typeface="+mj-lt"/>
              <a:buAutoNum type="arabicPeriod"/>
            </a:pPr>
            <a:r>
              <a:rPr lang="fa-IR" sz="2000" dirty="0" smtClean="0"/>
              <a:t>در یک تقسیم بندی دیگر نسبیت گرایی اخلاقی به شرح زیر است </a:t>
            </a:r>
            <a:endParaRPr lang="en-US" sz="2000" dirty="0" smtClean="0"/>
          </a:p>
          <a:p>
            <a:pPr marL="271463" lvl="0" indent="-271463">
              <a:lnSpc>
                <a:spcPct val="200000"/>
              </a:lnSpc>
              <a:buFont typeface="+mj-lt"/>
              <a:buAutoNum type="arabicPeriod"/>
            </a:pPr>
            <a:r>
              <a:rPr lang="fa-IR" sz="2000" dirty="0" smtClean="0"/>
              <a:t>نسبیت گرایی زیست شناختی اصول اخلاقی تابع وضعیت متغیر زیستی فرد است </a:t>
            </a:r>
            <a:endParaRPr lang="en-US" sz="2000" dirty="0" smtClean="0"/>
          </a:p>
          <a:p>
            <a:pPr marL="271463" lvl="0" indent="-271463">
              <a:lnSpc>
                <a:spcPct val="200000"/>
              </a:lnSpc>
              <a:buFont typeface="+mj-lt"/>
              <a:buAutoNum type="arabicPeriod"/>
            </a:pPr>
            <a:r>
              <a:rPr lang="fa-IR" sz="2000" dirty="0" smtClean="0"/>
              <a:t> نسبیت گرایی جامعه شناختی تابع اوضاع متغیر اجتماعی است </a:t>
            </a:r>
            <a:endParaRPr lang="en-US" sz="2000" dirty="0" smtClean="0"/>
          </a:p>
          <a:p>
            <a:pPr marL="271463" lvl="0" indent="-271463">
              <a:lnSpc>
                <a:spcPct val="200000"/>
              </a:lnSpc>
              <a:buFont typeface="+mj-lt"/>
              <a:buAutoNum type="arabicPeriod"/>
            </a:pPr>
            <a:r>
              <a:rPr lang="fa-IR" sz="2000" dirty="0" smtClean="0"/>
              <a:t>روان شناختی تابع وضعیت روانی شخص است </a:t>
            </a:r>
            <a:endParaRPr lang="en-US" sz="2000" dirty="0" smtClean="0"/>
          </a:p>
          <a:p>
            <a:pPr marL="271463" lvl="0" indent="-271463">
              <a:lnSpc>
                <a:spcPct val="200000"/>
              </a:lnSpc>
              <a:buFont typeface="+mj-lt"/>
              <a:buAutoNum type="arabicPeriod"/>
            </a:pPr>
            <a:r>
              <a:rPr lang="fa-IR" sz="2000" dirty="0" smtClean="0"/>
              <a:t>نسبیت گرایی فرهنگی:بستگی به آداب و رسوم جامعه دارد </a:t>
            </a:r>
            <a:endParaRPr lang="en-US" sz="2000" dirty="0" smtClean="0"/>
          </a:p>
          <a:p>
            <a:pPr marL="271463" lvl="0" indent="-271463">
              <a:lnSpc>
                <a:spcPct val="200000"/>
              </a:lnSpc>
              <a:buFont typeface="+mj-lt"/>
              <a:buAutoNum type="arabicPeriod"/>
            </a:pPr>
            <a:r>
              <a:rPr lang="fa-IR" sz="2000" dirty="0" smtClean="0"/>
              <a:t>ماتریالیستی : بستگی به آن دارد که آن صفت اخلاقی تا چه میزان در ایجاد برابری و تساوی مادی نقش داشته باشد </a:t>
            </a:r>
            <a:endParaRPr lang="en-US" sz="2000" dirty="0"/>
          </a:p>
        </p:txBody>
      </p:sp>
    </p:spTree>
  </p:cSld>
  <p:clrMapOvr>
    <a:masterClrMapping/>
  </p:clrMapOvr>
  <p:transition spd="slow">
    <p:strips/>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85000" lnSpcReduction="20000"/>
          </a:bodyPr>
          <a:lstStyle/>
          <a:p>
            <a:pPr marL="358775" indent="-358775">
              <a:lnSpc>
                <a:spcPct val="200000"/>
              </a:lnSpc>
              <a:buNone/>
            </a:pPr>
            <a:r>
              <a:rPr lang="fa-IR" sz="2400" dirty="0"/>
              <a:t>الف) پیامدهای نسبیت گرایی اخلاقی </a:t>
            </a:r>
            <a:endParaRPr lang="fa-IR" sz="2400" dirty="0" smtClean="0"/>
          </a:p>
          <a:p>
            <a:pPr marL="358775" indent="-358775">
              <a:lnSpc>
                <a:spcPct val="200000"/>
              </a:lnSpc>
              <a:buNone/>
            </a:pPr>
            <a:endParaRPr lang="en-US" sz="800" dirty="0"/>
          </a:p>
          <a:p>
            <a:pPr marL="358775" lvl="0" indent="-358775">
              <a:lnSpc>
                <a:spcPct val="200000"/>
              </a:lnSpc>
              <a:buFont typeface="+mj-lt"/>
              <a:buAutoNum type="arabicPeriod"/>
            </a:pPr>
            <a:r>
              <a:rPr lang="fa-IR" sz="2400" dirty="0"/>
              <a:t>سلب </a:t>
            </a:r>
            <a:r>
              <a:rPr lang="fa-IR" sz="2400" dirty="0" smtClean="0"/>
              <a:t>مسئولیت: انکار اخلاق و اصول اخلاق همگانی و جاودانه، هیچ </a:t>
            </a:r>
            <a:r>
              <a:rPr lang="fa-IR" sz="2400" dirty="0"/>
              <a:t>فردی را در قبال </a:t>
            </a:r>
            <a:r>
              <a:rPr lang="fa-IR" sz="2400" dirty="0" smtClean="0"/>
              <a:t>رفتارخود از جهت حقوقی </a:t>
            </a:r>
            <a:r>
              <a:rPr lang="fa-IR" sz="2400" dirty="0"/>
              <a:t>مسئول نمی </a:t>
            </a:r>
            <a:r>
              <a:rPr lang="fa-IR" sz="2400" dirty="0" smtClean="0"/>
              <a:t>شناسد؛ </a:t>
            </a:r>
            <a:endParaRPr lang="en-US" sz="2400" dirty="0"/>
          </a:p>
          <a:p>
            <a:pPr marL="358775" lvl="0" indent="-358775">
              <a:lnSpc>
                <a:spcPct val="200000"/>
              </a:lnSpc>
              <a:buFont typeface="+mj-lt"/>
              <a:buAutoNum type="arabicPeriod"/>
            </a:pPr>
            <a:r>
              <a:rPr lang="fa-IR" sz="2400" dirty="0"/>
              <a:t>بی ثمری احکام اخلاقی: </a:t>
            </a:r>
            <a:r>
              <a:rPr lang="fa-IR" sz="2400" dirty="0" smtClean="0"/>
              <a:t>با این </a:t>
            </a:r>
            <a:r>
              <a:rPr lang="fa-IR" sz="2400" dirty="0"/>
              <a:t>دیدگاه دیگر </a:t>
            </a:r>
            <a:r>
              <a:rPr lang="fa-IR" sz="2400" dirty="0" smtClean="0"/>
              <a:t>احکام اخلاقی منشاء </a:t>
            </a:r>
            <a:r>
              <a:rPr lang="fa-IR" sz="2400" dirty="0"/>
              <a:t>تاثیر نخواهد بود و شور و شوقی وجود ندارد که انسان را آماده ایثار </a:t>
            </a:r>
            <a:r>
              <a:rPr lang="fa-IR" sz="2400" dirty="0" smtClean="0"/>
              <a:t>کند، تبلیغ و ارشاد و هدایت معنایی ندارد و </a:t>
            </a:r>
            <a:r>
              <a:rPr lang="fa-IR" sz="2400" dirty="0"/>
              <a:t>پیامبران هم انتظار لبیک گفتن مردم را </a:t>
            </a:r>
            <a:r>
              <a:rPr lang="fa-IR" sz="2400" dirty="0" smtClean="0"/>
              <a:t>ندارند.</a:t>
            </a:r>
          </a:p>
          <a:p>
            <a:pPr marL="358775" lvl="0" indent="-358775">
              <a:lnSpc>
                <a:spcPct val="200000"/>
              </a:lnSpc>
              <a:buFont typeface="+mj-lt"/>
              <a:buAutoNum type="arabicPeriod"/>
            </a:pPr>
            <a:r>
              <a:rPr lang="fa-IR" sz="2400" dirty="0" smtClean="0"/>
              <a:t>نفی کمال و جاودانگی دین:</a:t>
            </a:r>
            <a:r>
              <a:rPr lang="fa-IR" sz="2400" dirty="0"/>
              <a:t> نفی کمال و جاودانگی: نتیجه نسبیت گرایی عصری و موقتی شدن تعالیم دینی است و در نتیجه انکار کمال و حاکمیت دین است و این با اصل جاودانگی دین در تعارض است. </a:t>
            </a:r>
          </a:p>
          <a:p>
            <a:pPr marL="358775" lvl="0" indent="-358775">
              <a:lnSpc>
                <a:spcPct val="200000"/>
              </a:lnSpc>
              <a:buFont typeface="+mj-lt"/>
              <a:buAutoNum type="arabicPeriod"/>
            </a:pPr>
            <a:endParaRPr lang="en-US" sz="2400" dirty="0"/>
          </a:p>
          <a:p>
            <a:pPr marL="358775" indent="-358775">
              <a:lnSpc>
                <a:spcPct val="200000"/>
              </a:lnSpc>
              <a:buFont typeface="+mj-lt"/>
              <a:buAutoNum type="arabicPeriod"/>
            </a:pPr>
            <a:endParaRPr lang="fa-IR" sz="2400" dirty="0"/>
          </a:p>
        </p:txBody>
      </p:sp>
    </p:spTree>
  </p:cSld>
  <p:clrMapOvr>
    <a:masterClrMapping/>
  </p:clrMapOvr>
  <p:transition spd="slow">
    <p:strip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dirty="0" smtClean="0"/>
              <a:t>اخلاق اسلامی (مبانی و مفاهیم)</a:t>
            </a:r>
            <a:br>
              <a:rPr lang="fa-IR" dirty="0" smtClean="0"/>
            </a:br>
            <a:r>
              <a:rPr lang="fa-IR" dirty="0"/>
              <a:t/>
            </a:r>
            <a:br>
              <a:rPr lang="fa-IR" dirty="0"/>
            </a:br>
            <a:r>
              <a:rPr lang="fa-IR" dirty="0" smtClean="0"/>
              <a:t>دکتر محمد ادیب نیا</a:t>
            </a:r>
            <a:endParaRPr lang="fa-IR" dirty="0"/>
          </a:p>
        </p:txBody>
      </p:sp>
    </p:spTree>
  </p:cSld>
  <p:clrMapOvr>
    <a:masterClrMapping/>
  </p:clrMapOvr>
  <p:transition spd="slow">
    <p:strips/>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a:bodyPr>
          <a:lstStyle/>
          <a:p>
            <a:pPr marL="358775" lvl="0" indent="-358775">
              <a:lnSpc>
                <a:spcPct val="200000"/>
              </a:lnSpc>
              <a:buFont typeface="+mj-lt"/>
              <a:buAutoNum type="arabicPeriod"/>
            </a:pPr>
            <a:r>
              <a:rPr lang="fa-IR" sz="2400" dirty="0" smtClean="0"/>
              <a:t>شکاکیت اخلاقی: امکان هر گونه داوری قاطع نسبت به موضوعات اخلاقی از بین می رود تا جائیکه شاید « قبح صداقت» را حکم کرده یعنی نمی توان حکم مطلقی نسبت به یک موضوع داشت این همان شکاکیت است </a:t>
            </a:r>
            <a:endParaRPr lang="en-US" sz="2400" dirty="0"/>
          </a:p>
          <a:p>
            <a:pPr marL="358775" lvl="0" indent="-358775">
              <a:lnSpc>
                <a:spcPct val="200000"/>
              </a:lnSpc>
              <a:buFont typeface="+mj-lt"/>
              <a:buAutoNum type="arabicPeriod"/>
            </a:pPr>
            <a:r>
              <a:rPr lang="fa-IR" sz="2400" dirty="0"/>
              <a:t>برابری خدمتکاران و خیانت پیشگان: خدمت و خیانت خیرخواهی و شرارت برایش حکم واحدی  صادر  می </a:t>
            </a:r>
            <a:r>
              <a:rPr lang="fa-IR" sz="2400" dirty="0" smtClean="0"/>
              <a:t>شود.  </a:t>
            </a:r>
            <a:r>
              <a:rPr lang="fa-IR" sz="2400" dirty="0"/>
              <a:t>رفتار علی ( ع) به همان اندازه </a:t>
            </a:r>
            <a:r>
              <a:rPr lang="fa-IR" sz="2400" dirty="0" smtClean="0"/>
              <a:t>موجه </a:t>
            </a:r>
            <a:r>
              <a:rPr lang="fa-IR" sz="2400" dirty="0"/>
              <a:t>است که رفتار معاویه </a:t>
            </a:r>
            <a:r>
              <a:rPr lang="fa-IR" sz="2400" dirty="0" smtClean="0"/>
              <a:t>توجیه پذیر است.</a:t>
            </a:r>
            <a:endParaRPr lang="en-US" sz="2400" dirty="0"/>
          </a:p>
        </p:txBody>
      </p:sp>
    </p:spTree>
  </p:cSld>
  <p:clrMapOvr>
    <a:masterClrMapping/>
  </p:clrMapOvr>
  <p:transition spd="slow">
    <p:strips/>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92500"/>
          </a:bodyPr>
          <a:lstStyle/>
          <a:p>
            <a:pPr marL="0" indent="0">
              <a:lnSpc>
                <a:spcPct val="200000"/>
              </a:lnSpc>
              <a:buNone/>
            </a:pPr>
            <a:r>
              <a:rPr lang="fa-IR" sz="2400" dirty="0"/>
              <a:t>ب) دلایل مطلق گرایی در </a:t>
            </a:r>
            <a:r>
              <a:rPr lang="fa-IR" sz="2400" dirty="0" smtClean="0"/>
              <a:t>اخلاق: </a:t>
            </a:r>
            <a:r>
              <a:rPr lang="fa-IR" sz="2400" dirty="0"/>
              <a:t>اولین دلیل ضرورت ترسیم اخلاق پایدار است </a:t>
            </a:r>
            <a:r>
              <a:rPr lang="fa-IR" sz="2400" dirty="0" smtClean="0"/>
              <a:t>و عقل </a:t>
            </a:r>
            <a:r>
              <a:rPr lang="fa-IR" sz="2400" dirty="0"/>
              <a:t>حکم می کند که اخلاق پایداری باید وجود داشته باشد </a:t>
            </a:r>
            <a:r>
              <a:rPr lang="fa-IR" sz="2400" dirty="0" smtClean="0"/>
              <a:t>تا:</a:t>
            </a:r>
          </a:p>
          <a:p>
            <a:pPr marL="0" indent="0">
              <a:lnSpc>
                <a:spcPct val="200000"/>
              </a:lnSpc>
              <a:buNone/>
            </a:pPr>
            <a:r>
              <a:rPr lang="fa-IR" sz="2400" dirty="0" smtClean="0"/>
              <a:t> اولاً؛ </a:t>
            </a:r>
            <a:r>
              <a:rPr lang="fa-IR" sz="2400" dirty="0"/>
              <a:t>پیامدهای نسبی گرایی را نداشته </a:t>
            </a:r>
            <a:r>
              <a:rPr lang="fa-IR" sz="2400" dirty="0" smtClean="0"/>
              <a:t>باشد. </a:t>
            </a:r>
            <a:endParaRPr lang="en-US" sz="2400" dirty="0"/>
          </a:p>
          <a:p>
            <a:pPr marL="0" indent="0">
              <a:lnSpc>
                <a:spcPct val="200000"/>
              </a:lnSpc>
              <a:buNone/>
            </a:pPr>
            <a:r>
              <a:rPr lang="fa-IR" sz="2400" dirty="0" smtClean="0"/>
              <a:t>ثانیاً؛ </a:t>
            </a:r>
            <a:r>
              <a:rPr lang="fa-IR" sz="2400" dirty="0"/>
              <a:t>هدفمندی انسان و مسئولیت پذیری او ضرورت مطلق گرایی اخلاق را ثابت می </a:t>
            </a:r>
            <a:r>
              <a:rPr lang="fa-IR" sz="2400" dirty="0" smtClean="0"/>
              <a:t>کند. </a:t>
            </a:r>
            <a:endParaRPr lang="en-US" sz="2400" dirty="0"/>
          </a:p>
          <a:p>
            <a:pPr marL="0" indent="0">
              <a:lnSpc>
                <a:spcPct val="200000"/>
              </a:lnSpc>
              <a:buNone/>
            </a:pPr>
            <a:r>
              <a:rPr lang="fa-IR" sz="2400" dirty="0" smtClean="0"/>
              <a:t>ثالثاً؛ </a:t>
            </a:r>
            <a:r>
              <a:rPr lang="fa-IR" sz="2400" dirty="0"/>
              <a:t>با وجود اخلاق و مطلق </a:t>
            </a:r>
            <a:r>
              <a:rPr lang="fa-IR" sz="2400" dirty="0" smtClean="0"/>
              <a:t>گرایی، آموزش </a:t>
            </a:r>
            <a:r>
              <a:rPr lang="fa-IR" sz="2400" dirty="0"/>
              <a:t>و پرورش توجیه حکیمانه پیدا می </a:t>
            </a:r>
            <a:r>
              <a:rPr lang="fa-IR" sz="2400" dirty="0" smtClean="0"/>
              <a:t>کند. </a:t>
            </a:r>
            <a:endParaRPr lang="en-US" sz="2400" dirty="0"/>
          </a:p>
          <a:p>
            <a:pPr marL="0" indent="0">
              <a:lnSpc>
                <a:spcPct val="200000"/>
              </a:lnSpc>
              <a:buNone/>
            </a:pPr>
            <a:r>
              <a:rPr lang="fa-IR" sz="2400" dirty="0" smtClean="0"/>
              <a:t>رابعاً؛ </a:t>
            </a:r>
            <a:r>
              <a:rPr lang="fa-IR" sz="2400" dirty="0"/>
              <a:t>با وجود چنین بینشی </a:t>
            </a:r>
            <a:r>
              <a:rPr lang="fa-IR" sz="2400" dirty="0" smtClean="0"/>
              <a:t>ترغیب </a:t>
            </a:r>
            <a:r>
              <a:rPr lang="fa-IR" sz="2400" dirty="0"/>
              <a:t>و ترهیب و عدالت و و بقیه اصول اخلاقی معنا و مفهوم پیدا می </a:t>
            </a:r>
            <a:r>
              <a:rPr lang="fa-IR" sz="2400" dirty="0" smtClean="0"/>
              <a:t>کنند.</a:t>
            </a:r>
            <a:endParaRPr lang="en-US" sz="2400" dirty="0"/>
          </a:p>
        </p:txBody>
      </p:sp>
    </p:spTree>
  </p:cSld>
  <p:clrMapOvr>
    <a:masterClrMapping/>
  </p:clrMapOvr>
  <p:transition spd="slow">
    <p:strips/>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p:spPr>
        <p:txBody>
          <a:bodyPr>
            <a:normAutofit fontScale="92500"/>
          </a:bodyPr>
          <a:lstStyle/>
          <a:p>
            <a:pPr marL="0" indent="0">
              <a:lnSpc>
                <a:spcPct val="200000"/>
              </a:lnSpc>
              <a:buNone/>
            </a:pPr>
            <a:r>
              <a:rPr lang="fa-IR" sz="2400" dirty="0"/>
              <a:t>دومین دلیل مطلق گرایی تبیین اصول جاودانه اخلاقی است یعنی اگر اصول اخلاقی جاودانه مطلق نباشد هرگز ما اصول اخلاقی را نمی توانیم تبیین کنیم زیرا ما اصول ثابت در جهان هستی داریم که از آنها رذائل و فضائل اخلاقی ناشی می </a:t>
            </a:r>
            <a:r>
              <a:rPr lang="fa-IR" sz="2400" dirty="0" smtClean="0"/>
              <a:t>شود. </a:t>
            </a:r>
            <a:r>
              <a:rPr lang="fa-IR" sz="2400" dirty="0"/>
              <a:t>مثلاً رابطه علیت یک قانون ثابت در طبیعت است </a:t>
            </a:r>
            <a:r>
              <a:rPr lang="fa-IR" sz="2400" dirty="0" smtClean="0"/>
              <a:t>و خوبی </a:t>
            </a:r>
            <a:r>
              <a:rPr lang="fa-IR" sz="2400" dirty="0"/>
              <a:t>و </a:t>
            </a:r>
            <a:r>
              <a:rPr lang="fa-IR" sz="2400" dirty="0" smtClean="0"/>
              <a:t>بدی و </a:t>
            </a:r>
            <a:r>
              <a:rPr lang="fa-IR" sz="2400" dirty="0"/>
              <a:t>باید ونباید اخلاقی ناشی از چنین نسبت واقعی و تکوینی جهان </a:t>
            </a:r>
            <a:r>
              <a:rPr lang="fa-IR" sz="2400" dirty="0" smtClean="0"/>
              <a:t>است، </a:t>
            </a:r>
            <a:r>
              <a:rPr lang="fa-IR" sz="2400" dirty="0"/>
              <a:t>فعل اختیاری انسان بر کمال نفس او تاثیر می </a:t>
            </a:r>
            <a:r>
              <a:rPr lang="fa-IR" sz="2400" dirty="0" smtClean="0"/>
              <a:t>گذارد. </a:t>
            </a:r>
            <a:r>
              <a:rPr lang="fa-IR" sz="2400" dirty="0"/>
              <a:t>علاوه بر آن آیات و روایات  فراوانی بیانگر جاودانه بودن اصول اخلاقی </a:t>
            </a:r>
            <a:r>
              <a:rPr lang="fa-IR" sz="2400" dirty="0" smtClean="0"/>
              <a:t>است. </a:t>
            </a:r>
            <a:r>
              <a:rPr lang="fa-IR" sz="2400" dirty="0"/>
              <a:t>بنابراین چون قوای درونی انسان ثابت و حالات سه گانه افراط و تفریط و اعتدال در آنها یکسان است پس فضایل و رذائلی که از این حالات ناشی می شود باید ثابت </a:t>
            </a:r>
            <a:r>
              <a:rPr lang="fa-IR" sz="2400" dirty="0" smtClean="0"/>
              <a:t>باشد. این روش عقلانی همان نظام اخلاقی است که ارسطو در تبیین قضایای اخلاقی پیش نهاده است. </a:t>
            </a:r>
            <a:endParaRPr lang="en-US" sz="2400" dirty="0"/>
          </a:p>
          <a:p>
            <a:pPr marL="0" indent="0">
              <a:lnSpc>
                <a:spcPct val="200000"/>
              </a:lnSpc>
              <a:buNone/>
            </a:pPr>
            <a:endParaRPr lang="fa-IR" sz="2400" dirty="0"/>
          </a:p>
        </p:txBody>
      </p:sp>
    </p:spTree>
  </p:cSld>
  <p:clrMapOvr>
    <a:masterClrMapping/>
  </p:clrMapOvr>
  <p:transition spd="slow">
    <p:strips/>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92500"/>
          </a:bodyPr>
          <a:lstStyle/>
          <a:p>
            <a:pPr marL="0" indent="0">
              <a:lnSpc>
                <a:spcPct val="200000"/>
              </a:lnSpc>
              <a:buNone/>
            </a:pPr>
            <a:r>
              <a:rPr lang="fa-IR" sz="2400" dirty="0" smtClean="0"/>
              <a:t>بخش  </a:t>
            </a:r>
            <a:r>
              <a:rPr lang="fa-IR" sz="2400" dirty="0"/>
              <a:t>دوم: مفاهیم عام اخلاقی </a:t>
            </a:r>
            <a:endParaRPr lang="en-US" sz="2400" dirty="0"/>
          </a:p>
          <a:p>
            <a:pPr marL="0" indent="0">
              <a:lnSpc>
                <a:spcPct val="200000"/>
              </a:lnSpc>
              <a:buNone/>
            </a:pPr>
            <a:r>
              <a:rPr lang="fa-IR" sz="2400" dirty="0" smtClean="0"/>
              <a:t>مقدمه: </a:t>
            </a:r>
            <a:r>
              <a:rPr lang="fa-IR" sz="2400" dirty="0"/>
              <a:t>انسان کامل چه ویژگی  دارد؟ </a:t>
            </a:r>
            <a:endParaRPr lang="en-US" sz="2400" dirty="0"/>
          </a:p>
          <a:p>
            <a:pPr marL="0" indent="0">
              <a:lnSpc>
                <a:spcPct val="200000"/>
              </a:lnSpc>
              <a:buNone/>
            </a:pPr>
            <a:r>
              <a:rPr lang="fa-IR" sz="2400" dirty="0"/>
              <a:t>منظور از ویژگی صفات نفسانی رفتاری و مناسبت بین </a:t>
            </a:r>
            <a:r>
              <a:rPr lang="fa-IR" sz="2400" dirty="0" smtClean="0"/>
              <a:t>اندیشه، </a:t>
            </a:r>
            <a:r>
              <a:rPr lang="fa-IR" sz="2400" dirty="0"/>
              <a:t>روان و رفتار اوست </a:t>
            </a:r>
            <a:endParaRPr lang="en-US" sz="2400" dirty="0"/>
          </a:p>
          <a:p>
            <a:pPr marL="0" indent="0">
              <a:lnSpc>
                <a:spcPct val="200000"/>
              </a:lnSpc>
              <a:buNone/>
            </a:pPr>
            <a:r>
              <a:rPr lang="fa-IR" sz="2400" dirty="0"/>
              <a:t>در اخلاق اسلامی این مناسبات چگونه سامان داده </a:t>
            </a:r>
            <a:r>
              <a:rPr lang="fa-IR" sz="2400" dirty="0" smtClean="0"/>
              <a:t>می شود و کدام </a:t>
            </a:r>
            <a:r>
              <a:rPr lang="fa-IR" sz="2400" dirty="0"/>
              <a:t>ویژگی مقدم </a:t>
            </a:r>
            <a:r>
              <a:rPr lang="fa-IR" sz="2400" dirty="0" smtClean="0"/>
              <a:t>است؟ </a:t>
            </a:r>
            <a:endParaRPr lang="en-US" sz="2400" dirty="0"/>
          </a:p>
          <a:p>
            <a:pPr marL="0" indent="0">
              <a:lnSpc>
                <a:spcPct val="200000"/>
              </a:lnSpc>
              <a:buNone/>
            </a:pPr>
            <a:r>
              <a:rPr lang="fa-IR" sz="2400" dirty="0"/>
              <a:t>بخش دوم انسان خداپسند و نمونه را توصیف می کنند اما قبل از ورود بحث لازم است با برخی موضوعات مقدماتی آشنا </a:t>
            </a:r>
            <a:r>
              <a:rPr lang="fa-IR" sz="2400" dirty="0" smtClean="0"/>
              <a:t>شویم.     </a:t>
            </a:r>
            <a:endParaRPr lang="fa-IR" sz="2400" dirty="0" smtClean="0"/>
          </a:p>
          <a:p>
            <a:pPr marL="0" indent="0">
              <a:lnSpc>
                <a:spcPct val="200000"/>
              </a:lnSpc>
              <a:buNone/>
            </a:pPr>
            <a:r>
              <a:rPr lang="fa-IR" sz="2400" dirty="0" smtClean="0"/>
              <a:t>انسان </a:t>
            </a:r>
            <a:r>
              <a:rPr lang="fa-IR" sz="2400" dirty="0"/>
              <a:t>را از پیش فرضهای مختلف بررسی می </a:t>
            </a:r>
            <a:r>
              <a:rPr lang="fa-IR" sz="2400" dirty="0" smtClean="0"/>
              <a:t>کنیم؛ </a:t>
            </a:r>
            <a:endParaRPr lang="en-US" sz="2400" dirty="0"/>
          </a:p>
        </p:txBody>
      </p:sp>
    </p:spTree>
  </p:cSld>
  <p:clrMapOvr>
    <a:masterClrMapping/>
  </p:clrMapOvr>
  <p:transition spd="slow">
    <p:strips/>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768997"/>
          </a:xfrm>
        </p:spPr>
        <p:txBody>
          <a:bodyPr>
            <a:noAutofit/>
          </a:bodyPr>
          <a:lstStyle/>
          <a:p>
            <a:pPr marL="0" lvl="0" indent="0">
              <a:lnSpc>
                <a:spcPct val="150000"/>
              </a:lnSpc>
              <a:buNone/>
            </a:pPr>
            <a:r>
              <a:rPr lang="fa-IR" sz="2400" dirty="0"/>
              <a:t>پیش فرض های فلسفی: از نظر فلاسفه انسان مرکب از بعد مادی و مجرد است بدن بستری است برای سعادت و شقاوت بعد روحانی انسان هر چه بستر آماده تر باشد انسان استعداد و شکوفایی دارد و استعدادهای نهفته او </a:t>
            </a:r>
            <a:r>
              <a:rPr lang="fa-IR" sz="2400" dirty="0" smtClean="0"/>
              <a:t>شکوفاتر </a:t>
            </a:r>
            <a:r>
              <a:rPr lang="fa-IR" sz="2400" dirty="0"/>
              <a:t>می شود </a:t>
            </a:r>
            <a:endParaRPr lang="en-US" sz="2400" dirty="0"/>
          </a:p>
          <a:p>
            <a:pPr marL="0" indent="0">
              <a:lnSpc>
                <a:spcPct val="150000"/>
              </a:lnSpc>
              <a:buNone/>
            </a:pPr>
            <a:r>
              <a:rPr lang="fa-IR" sz="2400" dirty="0"/>
              <a:t>بعد روحانی انسان است که لذت و درد را درک می کند </a:t>
            </a:r>
            <a:r>
              <a:rPr lang="fa-IR" sz="2400" dirty="0" smtClean="0"/>
              <a:t>و کمال </a:t>
            </a:r>
            <a:r>
              <a:rPr lang="fa-IR" sz="2400" dirty="0"/>
              <a:t>انسان در کمال بعد روحانی </a:t>
            </a:r>
            <a:r>
              <a:rPr lang="fa-IR" sz="2400" dirty="0" smtClean="0"/>
              <a:t>اوست. </a:t>
            </a:r>
            <a:r>
              <a:rPr lang="fa-IR" sz="2400" dirty="0"/>
              <a:t>پس سعادت انسان در گرو زندگی دینوی و اخروی </a:t>
            </a:r>
            <a:r>
              <a:rPr lang="fa-IR" sz="2400" dirty="0" smtClean="0"/>
              <a:t>اوست. </a:t>
            </a:r>
            <a:endParaRPr lang="en-US" sz="2400" dirty="0"/>
          </a:p>
          <a:p>
            <a:pPr marL="0" lvl="0" indent="0">
              <a:lnSpc>
                <a:spcPct val="150000"/>
              </a:lnSpc>
              <a:buNone/>
            </a:pPr>
            <a:r>
              <a:rPr lang="fa-IR" sz="2400" dirty="0" smtClean="0"/>
              <a:t>مبانی </a:t>
            </a:r>
            <a:r>
              <a:rPr lang="fa-IR" sz="2400" dirty="0" smtClean="0"/>
              <a:t>کلامی: از نظر علم کلام کل جهان هستی از </a:t>
            </a:r>
            <a:r>
              <a:rPr lang="fa-IR" sz="2400" dirty="0" smtClean="0"/>
              <a:t>آفرینش </a:t>
            </a:r>
            <a:r>
              <a:rPr lang="fa-IR" sz="2400" dirty="0" smtClean="0"/>
              <a:t>حکیمانه برخوردار است و منظور از حکیمانه بودن یعنی قصد و غرضی را دنبال می کنند و خالق هستی حکیم است و هدف خداوند از خلقت آدم خلافت و جانشینی او در زمین است </a:t>
            </a:r>
            <a:r>
              <a:rPr lang="fa-IR" sz="2400" dirty="0" smtClean="0"/>
              <a:t>و انسان </a:t>
            </a:r>
            <a:r>
              <a:rPr lang="fa-IR" sz="2400" dirty="0" smtClean="0"/>
              <a:t>تجلیگاه اسماء و صفات خداوند </a:t>
            </a:r>
            <a:r>
              <a:rPr lang="fa-IR" sz="2400" dirty="0" smtClean="0"/>
              <a:t>است و </a:t>
            </a:r>
            <a:r>
              <a:rPr lang="fa-IR" sz="2400" dirty="0" smtClean="0"/>
              <a:t>با تلاش خود می تواند به تربیت به </a:t>
            </a:r>
            <a:r>
              <a:rPr lang="fa-IR" sz="2400" dirty="0" smtClean="0"/>
              <a:t>مقام های خلیفة </a:t>
            </a:r>
            <a:r>
              <a:rPr lang="fa-IR" sz="2400" dirty="0" smtClean="0"/>
              <a:t>الهی -  فناء االهی و قرب الهی </a:t>
            </a:r>
            <a:r>
              <a:rPr lang="fa-IR" sz="2400" dirty="0" smtClean="0"/>
              <a:t>برسد. </a:t>
            </a:r>
            <a:endParaRPr lang="en-US" sz="2400" dirty="0"/>
          </a:p>
        </p:txBody>
      </p:sp>
    </p:spTree>
  </p:cSld>
  <p:clrMapOvr>
    <a:masterClrMapping/>
  </p:clrMapOvr>
  <p:transition spd="slow">
    <p:strips/>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marL="0" indent="0">
              <a:lnSpc>
                <a:spcPct val="200000"/>
              </a:lnSpc>
              <a:buNone/>
            </a:pPr>
            <a:r>
              <a:rPr lang="fa-IR" sz="2800" dirty="0"/>
              <a:t>دیگر از مبانی </a:t>
            </a:r>
            <a:r>
              <a:rPr lang="fa-IR" sz="2800" dirty="0" smtClean="0"/>
              <a:t>کلامی این است که </a:t>
            </a:r>
            <a:r>
              <a:rPr lang="fa-IR" sz="2800" dirty="0"/>
              <a:t>اخلاق </a:t>
            </a:r>
            <a:r>
              <a:rPr lang="fa-IR" sz="2800" dirty="0" smtClean="0"/>
              <a:t>اسلامی نیازمند </a:t>
            </a:r>
            <a:r>
              <a:rPr lang="fa-IR" sz="2800" dirty="0"/>
              <a:t>اثبات جاودانگی و اعتقاد به حسابرسی اخروی و پاداش و </a:t>
            </a:r>
            <a:r>
              <a:rPr lang="fa-IR" sz="2800" dirty="0" smtClean="0"/>
              <a:t>کیفر در </a:t>
            </a:r>
            <a:r>
              <a:rPr lang="fa-IR" sz="2800" dirty="0"/>
              <a:t>آن جهان </a:t>
            </a:r>
            <a:r>
              <a:rPr lang="fa-IR" sz="2800" dirty="0" smtClean="0"/>
              <a:t>است. </a:t>
            </a:r>
            <a:r>
              <a:rPr lang="fa-IR" sz="2800" dirty="0"/>
              <a:t>اثبات ارکان فوق بیانگر کارآمدی علم کلام </a:t>
            </a:r>
            <a:r>
              <a:rPr lang="fa-IR" sz="2800" dirty="0" smtClean="0"/>
              <a:t>است، </a:t>
            </a:r>
            <a:r>
              <a:rPr lang="fa-IR" sz="2800" dirty="0"/>
              <a:t>یعنی معاد و حسابرسی و پاداش و کیفر </a:t>
            </a:r>
            <a:r>
              <a:rPr lang="fa-IR" sz="2800" dirty="0" smtClean="0"/>
              <a:t>اول در </a:t>
            </a:r>
            <a:r>
              <a:rPr lang="fa-IR" sz="2800" dirty="0"/>
              <a:t>علم کلام به اثبات می </a:t>
            </a:r>
            <a:r>
              <a:rPr lang="fa-IR" sz="2800" dirty="0" smtClean="0"/>
              <a:t>رسد ولذا </a:t>
            </a:r>
            <a:r>
              <a:rPr lang="fa-IR" sz="2800" dirty="0"/>
              <a:t>این ارکان در علم اخلاق بعنوان پیش فرضهای مسلم گرفته می </a:t>
            </a:r>
            <a:r>
              <a:rPr lang="fa-IR" sz="2800" dirty="0" smtClean="0"/>
              <a:t>شود. </a:t>
            </a:r>
            <a:endParaRPr lang="en-US" sz="2800" dirty="0"/>
          </a:p>
          <a:p>
            <a:pPr marL="0" indent="0">
              <a:lnSpc>
                <a:spcPct val="200000"/>
              </a:lnSpc>
              <a:buNone/>
            </a:pPr>
            <a:endParaRPr lang="fa-IR" sz="2800" dirty="0"/>
          </a:p>
        </p:txBody>
      </p:sp>
    </p:spTree>
  </p:cSld>
  <p:clrMapOvr>
    <a:masterClrMapping/>
  </p:clrMapOvr>
  <p:transition spd="slow">
    <p:strips/>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927462" y="843936"/>
            <a:ext cx="7796419" cy="4728205"/>
            <a:chOff x="2147" y="3346"/>
            <a:chExt cx="7992" cy="3854"/>
          </a:xfrm>
        </p:grpSpPr>
        <p:sp>
          <p:nvSpPr>
            <p:cNvPr id="3075" name="AutoShape 3"/>
            <p:cNvSpPr>
              <a:spLocks/>
            </p:cNvSpPr>
            <p:nvPr/>
          </p:nvSpPr>
          <p:spPr bwMode="auto">
            <a:xfrm>
              <a:off x="7695" y="3346"/>
              <a:ext cx="225" cy="3854"/>
            </a:xfrm>
            <a:prstGeom prst="rightBrace">
              <a:avLst>
                <a:gd name="adj1" fmla="val 142741"/>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3200"/>
            </a:p>
          </p:txBody>
        </p:sp>
        <p:sp>
          <p:nvSpPr>
            <p:cNvPr id="3076" name="Text Box 4"/>
            <p:cNvSpPr txBox="1">
              <a:spLocks noChangeArrowheads="1"/>
            </p:cNvSpPr>
            <p:nvPr/>
          </p:nvSpPr>
          <p:spPr bwMode="auto">
            <a:xfrm>
              <a:off x="7714" y="5094"/>
              <a:ext cx="2425" cy="3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3- ابعاد وجودی انسان</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7" name="Text Box 5"/>
            <p:cNvSpPr txBox="1">
              <a:spLocks noChangeArrowheads="1"/>
            </p:cNvSpPr>
            <p:nvPr/>
          </p:nvSpPr>
          <p:spPr bwMode="auto">
            <a:xfrm>
              <a:off x="2147" y="3532"/>
              <a:ext cx="5493" cy="34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1" eaLnBrk="1" fontAlgn="base" latinLnBrk="0" hangingPunct="1">
                <a:lnSpc>
                  <a:spcPct val="200000"/>
                </a:lnSpc>
                <a:spcBef>
                  <a:spcPct val="0"/>
                </a:spcBef>
                <a:spcAft>
                  <a:spcPts val="1000"/>
                </a:spcAft>
                <a:buClrTx/>
                <a:buSzTx/>
                <a:buFontTx/>
                <a:buNone/>
                <a:tabLst/>
              </a:pP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الف) بخش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اندیشه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 کشف حقایق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را عهده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دار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است؛ </a:t>
              </a:r>
              <a:endPar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endParaRPr>
            </a:p>
            <a:p>
              <a:pPr marL="0" marR="0" lvl="0" indent="0" algn="just" defTabSz="914400" rtl="1" eaLnBrk="1" fontAlgn="base" latinLnBrk="0" hangingPunct="1">
                <a:lnSpc>
                  <a:spcPct val="200000"/>
                </a:lnSpc>
                <a:spcBef>
                  <a:spcPct val="0"/>
                </a:spcBef>
                <a:spcAft>
                  <a:spcPts val="1000"/>
                </a:spcAft>
                <a:buClrTx/>
                <a:buSzTx/>
                <a:buFontTx/>
                <a:buNone/>
                <a:tabLst/>
              </a:pP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ب)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حوزه صفات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نفسانی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انسان: این صفت و این بعد انسان باعث ایجاد انگیزه و نیروی محرکه در اعمال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و رفتار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را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موجب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می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شود؛</a:t>
              </a:r>
              <a:endPar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endParaRPr>
            </a:p>
            <a:p>
              <a:pPr marL="0" marR="0" lvl="0" indent="0" algn="just" defTabSz="914400" rtl="1" eaLnBrk="1" fontAlgn="base" latinLnBrk="0" hangingPunct="1">
                <a:lnSpc>
                  <a:spcPct val="200000"/>
                </a:lnSpc>
                <a:spcBef>
                  <a:spcPct val="0"/>
                </a:spcBef>
                <a:spcAft>
                  <a:spcPts val="1000"/>
                </a:spcAft>
                <a:buClrTx/>
                <a:buSzTx/>
                <a:buFontTx/>
                <a:buNone/>
                <a:tabLst/>
              </a:pP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ج) حوزه رفتاری: مجموعه اعمالی که بواسطه اعتقادات از انسان سر می </a:t>
              </a:r>
              <a:r>
                <a:rPr kumimoji="0" lang="fa-IR" sz="21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زند.(انگیخته)                           </a:t>
              </a:r>
              <a:endParaRPr kumimoji="0" lang="fa-IR" sz="21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ransition spd="slow">
    <p:strips/>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70000" lnSpcReduction="20000"/>
          </a:bodyPr>
          <a:lstStyle/>
          <a:p>
            <a:pPr marL="0" indent="0">
              <a:lnSpc>
                <a:spcPct val="210000"/>
              </a:lnSpc>
              <a:buNone/>
            </a:pPr>
            <a:r>
              <a:rPr lang="fa-IR" dirty="0"/>
              <a:t>ب) رابطه صفات نفسانی با رفتارها: این رابطه هم از دو منظر قابل توجه </a:t>
            </a:r>
            <a:r>
              <a:rPr lang="fa-IR" dirty="0" smtClean="0"/>
              <a:t>است؛ </a:t>
            </a:r>
            <a:r>
              <a:rPr lang="fa-IR" dirty="0"/>
              <a:t>اولاً تاثیر صفات نفسانی بر روی </a:t>
            </a:r>
            <a:r>
              <a:rPr lang="fa-IR" dirty="0" smtClean="0"/>
              <a:t>رفتارها، </a:t>
            </a:r>
            <a:r>
              <a:rPr lang="fa-IR" dirty="0"/>
              <a:t>ثانیاً تاثیر عمل و رفتار بر روی صفات </a:t>
            </a:r>
            <a:r>
              <a:rPr lang="fa-IR" dirty="0" smtClean="0"/>
              <a:t>نفسانی. </a:t>
            </a:r>
            <a:endParaRPr lang="en-US" dirty="0"/>
          </a:p>
          <a:p>
            <a:pPr marL="0" indent="0">
              <a:lnSpc>
                <a:spcPct val="210000"/>
              </a:lnSpc>
              <a:buNone/>
            </a:pPr>
            <a:r>
              <a:rPr lang="fa-IR" dirty="0" smtClean="0"/>
              <a:t>اولاً: </a:t>
            </a:r>
            <a:r>
              <a:rPr lang="fa-IR" dirty="0"/>
              <a:t>هر یک از حالات و ملکات نفسانی رفتار خاص را می </a:t>
            </a:r>
            <a:r>
              <a:rPr lang="fa-IR" dirty="0" smtClean="0"/>
              <a:t>طلبد، </a:t>
            </a:r>
            <a:endParaRPr lang="en-US" dirty="0"/>
          </a:p>
          <a:p>
            <a:pPr marL="0" indent="0">
              <a:lnSpc>
                <a:spcPct val="210000"/>
              </a:lnSpc>
              <a:buNone/>
            </a:pPr>
            <a:r>
              <a:rPr lang="fa-IR" dirty="0"/>
              <a:t>ثانیاً تکرار یک عمل و رفتار در ایجاد صفت و ملکه نفسانی تاثیر به سزایی </a:t>
            </a:r>
            <a:r>
              <a:rPr lang="fa-IR" dirty="0" smtClean="0"/>
              <a:t>دارد. </a:t>
            </a:r>
            <a:endParaRPr lang="en-US" dirty="0"/>
          </a:p>
          <a:p>
            <a:pPr marL="0" indent="0">
              <a:lnSpc>
                <a:spcPct val="210000"/>
              </a:lnSpc>
              <a:buNone/>
            </a:pPr>
            <a:r>
              <a:rPr lang="fa-IR" dirty="0"/>
              <a:t>ج) رابطه اندیشه و </a:t>
            </a:r>
            <a:r>
              <a:rPr lang="fa-IR" dirty="0" smtClean="0"/>
              <a:t>عمل: </a:t>
            </a:r>
            <a:r>
              <a:rPr lang="fa-IR" dirty="0"/>
              <a:t>علم و آگاهی مقدمه عمل است یا میوه اندیشه </a:t>
            </a:r>
            <a:r>
              <a:rPr lang="fa-IR" dirty="0" smtClean="0"/>
              <a:t>عمل آدمی است. </a:t>
            </a:r>
            <a:endParaRPr lang="en-US" dirty="0"/>
          </a:p>
          <a:p>
            <a:pPr marL="0" indent="0">
              <a:lnSpc>
                <a:spcPct val="210000"/>
              </a:lnSpc>
              <a:buNone/>
            </a:pPr>
            <a:r>
              <a:rPr lang="fa-IR" dirty="0"/>
              <a:t>البته به تنهایی علم و آگاهی منجر به عمل نمی </a:t>
            </a:r>
            <a:r>
              <a:rPr lang="fa-IR" dirty="0" smtClean="0"/>
              <a:t>شود و </a:t>
            </a:r>
            <a:r>
              <a:rPr lang="fa-IR" dirty="0"/>
              <a:t>لازم است انگیزه و شوق ضمیمه آن </a:t>
            </a:r>
            <a:r>
              <a:rPr lang="fa-IR" dirty="0" smtClean="0"/>
              <a:t>گردد(اعتقاد قلبی). </a:t>
            </a:r>
            <a:endParaRPr lang="en-US" dirty="0"/>
          </a:p>
        </p:txBody>
      </p:sp>
    </p:spTree>
  </p:cSld>
  <p:clrMapOvr>
    <a:masterClrMapping/>
  </p:clrMapOvr>
  <p:transition spd="slow">
    <p:strips/>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p:spPr>
        <p:txBody>
          <a:bodyPr>
            <a:normAutofit/>
          </a:bodyPr>
          <a:lstStyle/>
          <a:p>
            <a:pPr marL="0" indent="0">
              <a:lnSpc>
                <a:spcPct val="200000"/>
              </a:lnSpc>
              <a:buNone/>
            </a:pPr>
            <a:r>
              <a:rPr lang="fa-IR" sz="2400" dirty="0"/>
              <a:t>نتیجه </a:t>
            </a:r>
            <a:r>
              <a:rPr lang="fa-IR" sz="2400" dirty="0" smtClean="0"/>
              <a:t>گیری: </a:t>
            </a:r>
            <a:r>
              <a:rPr lang="fa-IR" sz="2400" dirty="0"/>
              <a:t>ابعاد سه گانه وجودی شان به مشابه یک وجود هستند که همگام عمل می کنند یعنی یک نظام </a:t>
            </a:r>
            <a:r>
              <a:rPr lang="fa-IR" sz="2400" dirty="0" smtClean="0"/>
              <a:t>اخلاقی </a:t>
            </a:r>
            <a:r>
              <a:rPr lang="fa-IR" sz="2400" dirty="0"/>
              <a:t>اولاً هر سه حوزه را تحت پوشش قرار می </a:t>
            </a:r>
            <a:r>
              <a:rPr lang="fa-IR" sz="2400" dirty="0" smtClean="0"/>
              <a:t>دهد، و </a:t>
            </a:r>
            <a:r>
              <a:rPr lang="fa-IR" sz="2400" dirty="0"/>
              <a:t>ثانیاً پیوسته تاثیر و تأثر حوزه های سه گانه را مد نظر </a:t>
            </a:r>
            <a:r>
              <a:rPr lang="fa-IR" sz="2400" dirty="0" smtClean="0"/>
              <a:t>دارد. </a:t>
            </a:r>
            <a:endParaRPr lang="en-US" sz="2400" dirty="0"/>
          </a:p>
          <a:p>
            <a:pPr marL="0" indent="0">
              <a:lnSpc>
                <a:spcPct val="200000"/>
              </a:lnSpc>
              <a:buNone/>
            </a:pPr>
            <a:r>
              <a:rPr lang="fa-IR" sz="2400" dirty="0"/>
              <a:t>مفاهیم </a:t>
            </a:r>
            <a:r>
              <a:rPr lang="fa-IR" sz="2400" dirty="0" smtClean="0"/>
              <a:t>عام اخلاقی</a:t>
            </a:r>
            <a:r>
              <a:rPr lang="fa-IR" sz="2400" dirty="0"/>
              <a:t>: فضائل و رذائلی اخلاقی بصورت یک </a:t>
            </a:r>
            <a:r>
              <a:rPr lang="fa-IR" sz="2400" dirty="0" smtClean="0"/>
              <a:t>صفت </a:t>
            </a:r>
            <a:r>
              <a:rPr lang="fa-IR" sz="2400" dirty="0"/>
              <a:t>و ملکه نفسانی در کل زندگی انسان تاثیر می گذارد که برخی فقط نقش هدایت گری دارند </a:t>
            </a:r>
            <a:r>
              <a:rPr lang="fa-IR" sz="2400" dirty="0" smtClean="0"/>
              <a:t>(ایمان). </a:t>
            </a:r>
            <a:endParaRPr lang="en-US" sz="2400" dirty="0"/>
          </a:p>
          <a:p>
            <a:pPr marL="0" indent="0">
              <a:lnSpc>
                <a:spcPct val="200000"/>
              </a:lnSpc>
              <a:buNone/>
            </a:pPr>
            <a:r>
              <a:rPr lang="fa-IR" sz="2400" dirty="0"/>
              <a:t>و برخی دیگر خود عمل کننده هستند و آثار خاصی را در رفتار انسان می </a:t>
            </a:r>
            <a:r>
              <a:rPr lang="fa-IR" sz="2400" dirty="0" smtClean="0"/>
              <a:t>گذارند. </a:t>
            </a:r>
            <a:endParaRPr lang="en-US" sz="2400" dirty="0"/>
          </a:p>
        </p:txBody>
      </p:sp>
    </p:spTree>
  </p:cSld>
  <p:clrMapOvr>
    <a:masterClrMapping/>
  </p:clrMapOvr>
  <p:transition spd="slow">
    <p:strips/>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00200"/>
            <a:ext cx="8229600" cy="3900502"/>
          </a:xfrm>
        </p:spPr>
        <p:txBody>
          <a:bodyPr>
            <a:normAutofit/>
          </a:bodyPr>
          <a:lstStyle/>
          <a:p>
            <a:pPr marL="0" indent="0" algn="ctr">
              <a:lnSpc>
                <a:spcPct val="200000"/>
              </a:lnSpc>
              <a:buNone/>
            </a:pPr>
            <a:r>
              <a:rPr lang="fa-IR" dirty="0"/>
              <a:t>ساختارکلی مفاهیم حوزه های </a:t>
            </a:r>
            <a:r>
              <a:rPr lang="fa-IR" dirty="0" smtClean="0"/>
              <a:t>اخلاقی</a:t>
            </a:r>
          </a:p>
          <a:p>
            <a:pPr marL="0" indent="0" algn="ctr">
              <a:lnSpc>
                <a:spcPct val="200000"/>
              </a:lnSpc>
              <a:buNone/>
            </a:pPr>
            <a:endParaRPr lang="en-US" dirty="0"/>
          </a:p>
          <a:p>
            <a:pPr marL="0" indent="0">
              <a:lnSpc>
                <a:spcPct val="200000"/>
              </a:lnSpc>
              <a:buNone/>
            </a:pPr>
            <a:r>
              <a:rPr lang="fa-IR" sz="2400" dirty="0"/>
              <a:t>صنعت نفسانی هدایت گر ( ایمان ) </a:t>
            </a:r>
            <a:r>
              <a:rPr lang="en-US" sz="2400" dirty="0">
                <a:sym typeface="Wingdings"/>
              </a:rPr>
              <a:t></a:t>
            </a:r>
            <a:r>
              <a:rPr lang="en-US" sz="2400" dirty="0"/>
              <a:t> </a:t>
            </a:r>
            <a:r>
              <a:rPr lang="fa-IR" sz="2400" dirty="0"/>
              <a:t>صفات نفسانی عمل کننده </a:t>
            </a:r>
            <a:r>
              <a:rPr lang="en-US" sz="2400" dirty="0">
                <a:sym typeface="Wingdings"/>
              </a:rPr>
              <a:t></a:t>
            </a:r>
            <a:r>
              <a:rPr lang="fa-IR" sz="2400" dirty="0"/>
              <a:t> حوزه های رفتاری </a:t>
            </a:r>
            <a:r>
              <a:rPr lang="en-US" sz="2400" dirty="0">
                <a:sym typeface="Wingdings"/>
              </a:rPr>
              <a:t></a:t>
            </a:r>
            <a:r>
              <a:rPr lang="fa-IR" sz="2400" dirty="0"/>
              <a:t> مقام خلیفه الهی ( قرب الهی ) </a:t>
            </a:r>
            <a:endParaRPr lang="en-US" sz="2400" dirty="0"/>
          </a:p>
          <a:p>
            <a:pPr marL="0" indent="0">
              <a:lnSpc>
                <a:spcPct val="200000"/>
              </a:lnSpc>
              <a:buNone/>
            </a:pPr>
            <a:endParaRPr lang="fa-IR" sz="2400" dirty="0"/>
          </a:p>
        </p:txBody>
      </p:sp>
    </p:spTree>
  </p:cSld>
  <p:clrMapOvr>
    <a:masterClrMapping/>
  </p:clrMapOvr>
  <p:transition spd="slow">
    <p:strip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785681" y="934364"/>
            <a:ext cx="7429665" cy="4351613"/>
            <a:chOff x="4390" y="2805"/>
            <a:chExt cx="6155" cy="4042"/>
          </a:xfrm>
        </p:grpSpPr>
        <p:sp>
          <p:nvSpPr>
            <p:cNvPr id="1027" name="AutoShape 3"/>
            <p:cNvSpPr>
              <a:spLocks/>
            </p:cNvSpPr>
            <p:nvPr/>
          </p:nvSpPr>
          <p:spPr bwMode="auto">
            <a:xfrm>
              <a:off x="9630" y="3315"/>
              <a:ext cx="180" cy="3060"/>
            </a:xfrm>
            <a:prstGeom prst="rightBracket">
              <a:avLst>
                <a:gd name="adj" fmla="val 141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3600"/>
            </a:p>
          </p:txBody>
        </p:sp>
        <p:sp>
          <p:nvSpPr>
            <p:cNvPr id="1028" name="Text Box 4"/>
            <p:cNvSpPr txBox="1">
              <a:spLocks noChangeArrowheads="1"/>
            </p:cNvSpPr>
            <p:nvPr/>
          </p:nvSpPr>
          <p:spPr bwMode="auto">
            <a:xfrm>
              <a:off x="7320" y="3402"/>
              <a:ext cx="2520" cy="7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800" b="0" i="0" u="none" strike="noStrike" cap="none" normalizeH="0" baseline="0" smtClean="0">
                  <a:ln>
                    <a:noFill/>
                  </a:ln>
                  <a:solidFill>
                    <a:schemeClr val="tx1"/>
                  </a:solidFill>
                  <a:effectLst/>
                  <a:latin typeface="Calibri" pitchFamily="34" charset="0"/>
                  <a:ea typeface="Arial" pitchFamily="34" charset="0"/>
                  <a:cs typeface="B Badr" pitchFamily="2" charset="-78"/>
                </a:rPr>
                <a:t>الف) شناسایی علم اخلاق</a:t>
              </a:r>
              <a:endParaRPr kumimoji="0" lang="fa-IR" sz="3600" b="0"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7020" y="5550"/>
              <a:ext cx="2820" cy="7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800" b="0" i="0" u="none" strike="noStrike" cap="none" normalizeH="0" baseline="0" smtClean="0">
                  <a:ln>
                    <a:noFill/>
                  </a:ln>
                  <a:solidFill>
                    <a:schemeClr val="tx1"/>
                  </a:solidFill>
                  <a:effectLst/>
                  <a:latin typeface="Calibri" pitchFamily="34" charset="0"/>
                  <a:ea typeface="Arial" pitchFamily="34" charset="0"/>
                  <a:cs typeface="B Badr" pitchFamily="2" charset="-78"/>
                </a:rPr>
                <a:t>ب) علم اخلاق و علوم دیگر</a:t>
              </a:r>
              <a:endParaRPr kumimoji="0" lang="fa-IR" sz="3600" b="0" i="0" u="none" strike="noStrike" cap="none" normalizeH="0" baseline="0" smtClean="0">
                <a:ln>
                  <a:noFill/>
                </a:ln>
                <a:solidFill>
                  <a:schemeClr val="tx1"/>
                </a:solidFill>
                <a:effectLst/>
                <a:latin typeface="Arial" pitchFamily="34" charset="0"/>
                <a:cs typeface="Arial" pitchFamily="34" charset="0"/>
              </a:endParaRPr>
            </a:p>
          </p:txBody>
        </p:sp>
        <p:sp>
          <p:nvSpPr>
            <p:cNvPr id="1030" name="AutoShape 6"/>
            <p:cNvSpPr>
              <a:spLocks/>
            </p:cNvSpPr>
            <p:nvPr/>
          </p:nvSpPr>
          <p:spPr bwMode="auto">
            <a:xfrm>
              <a:off x="7165" y="2805"/>
              <a:ext cx="210" cy="1845"/>
            </a:xfrm>
            <a:prstGeom prst="rightBrace">
              <a:avLst>
                <a:gd name="adj1" fmla="val 60280"/>
                <a:gd name="adj2" fmla="val 52204"/>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3600"/>
            </a:p>
          </p:txBody>
        </p:sp>
        <p:sp>
          <p:nvSpPr>
            <p:cNvPr id="1031" name="Text Box 7"/>
            <p:cNvSpPr txBox="1">
              <a:spLocks noChangeArrowheads="1"/>
            </p:cNvSpPr>
            <p:nvPr/>
          </p:nvSpPr>
          <p:spPr bwMode="auto">
            <a:xfrm>
              <a:off x="4881" y="2932"/>
              <a:ext cx="2291" cy="15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1143000" lvl="0" indent="0" algn="r" defTabSz="914400" rtl="1" eaLnBrk="1" fontAlgn="base" latinLnBrk="0" hangingPunct="1">
                <a:lnSpc>
                  <a:spcPct val="100000"/>
                </a:lnSpc>
                <a:spcBef>
                  <a:spcPct val="0"/>
                </a:spcBef>
                <a:spcAft>
                  <a:spcPct val="0"/>
                </a:spcAft>
                <a:buClrTx/>
                <a:buSzTx/>
                <a:buFont typeface="Calibri" pitchFamily="34" charset="0"/>
                <a:buChar char="1"/>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مفهوم لغوی </a:t>
              </a: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واژه </a:t>
              </a: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اخلاق </a:t>
              </a:r>
            </a:p>
            <a:p>
              <a:pPr marL="0" marR="0" lvl="0" indent="0" algn="r" defTabSz="914400" rtl="1" eaLnBrk="1" fontAlgn="base" latinLnBrk="0" hangingPunct="1">
                <a:lnSpc>
                  <a:spcPct val="100000"/>
                </a:lnSpc>
                <a:spcBef>
                  <a:spcPct val="0"/>
                </a:spcBef>
                <a:spcAft>
                  <a:spcPct val="0"/>
                </a:spcAft>
                <a:buClrTx/>
                <a:buSzTx/>
                <a:buFont typeface="Calibri" pitchFamily="34" charset="0"/>
                <a:buChar char="2"/>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تعریف علم اخلاق </a:t>
              </a:r>
              <a:endParaRPr kumimoji="0" lang="en-US" sz="2400" b="0" i="0" u="none" strike="noStrike" cap="none" normalizeH="0" baseline="0" dirty="0" smtClean="0">
                <a:ln>
                  <a:noFill/>
                </a:ln>
                <a:solidFill>
                  <a:schemeClr val="tx1"/>
                </a:solidFill>
                <a:effectLst/>
                <a:latin typeface="Calibri" pitchFamily="34" charset="0"/>
                <a:ea typeface="Arial" pitchFamily="34" charset="0"/>
                <a:cs typeface="B Badr" pitchFamily="2" charset="-78"/>
              </a:endParaRPr>
            </a:p>
            <a:p>
              <a:pPr marL="0" marR="0" lvl="0" indent="0" algn="r" defTabSz="914400" rtl="1" eaLnBrk="1" fontAlgn="base" latinLnBrk="0" hangingPunct="1">
                <a:lnSpc>
                  <a:spcPct val="100000"/>
                </a:lnSpc>
                <a:spcBef>
                  <a:spcPct val="0"/>
                </a:spcBef>
                <a:spcAft>
                  <a:spcPct val="0"/>
                </a:spcAft>
                <a:buClrTx/>
                <a:buSzTx/>
                <a:buFont typeface="Calibri" pitchFamily="34" charset="0"/>
                <a:buChar char="3"/>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فلسفه اخلاق</a:t>
              </a:r>
              <a:endParaRPr kumimoji="0" lang="en-US" sz="2400" b="0" i="0" u="none" strike="noStrike" cap="none" normalizeH="0" baseline="0" dirty="0" smtClean="0">
                <a:ln>
                  <a:noFill/>
                </a:ln>
                <a:solidFill>
                  <a:schemeClr val="tx1"/>
                </a:solidFill>
                <a:effectLst/>
                <a:latin typeface="Calibri" pitchFamily="34" charset="0"/>
                <a:ea typeface="Arial" pitchFamily="34" charset="0"/>
                <a:cs typeface="B Badr" pitchFamily="2" charset="-78"/>
              </a:endParaRPr>
            </a:p>
            <a:p>
              <a:pPr marL="0" marR="0" lvl="0" indent="0" algn="r" defTabSz="914400" rtl="1" eaLnBrk="1" fontAlgn="base" latinLnBrk="0" hangingPunct="1">
                <a:lnSpc>
                  <a:spcPct val="100000"/>
                </a:lnSpc>
                <a:spcBef>
                  <a:spcPct val="0"/>
                </a:spcBef>
                <a:spcAft>
                  <a:spcPct val="0"/>
                </a:spcAft>
                <a:buClrTx/>
                <a:buSzTx/>
                <a:buFont typeface="Calibri" pitchFamily="34" charset="0"/>
                <a:buChar char="4"/>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تربیت اخلاقی</a:t>
              </a:r>
              <a:endParaRPr kumimoji="0" lang="fa-I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4390" y="5086"/>
              <a:ext cx="2782" cy="17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1143000" lvl="0" indent="0" algn="r" defTabSz="914400" rtl="1" eaLnBrk="1" fontAlgn="base" latinLnBrk="0" hangingPunct="1">
                <a:lnSpc>
                  <a:spcPct val="100000"/>
                </a:lnSpc>
                <a:spcBef>
                  <a:spcPct val="0"/>
                </a:spcBef>
                <a:spcAft>
                  <a:spcPct val="0"/>
                </a:spcAft>
                <a:buClrTx/>
                <a:buSzTx/>
                <a:buFont typeface="Calibri" pitchFamily="34" charset="0"/>
                <a:buChar char="1"/>
                <a:tabLst/>
              </a:pPr>
              <a:r>
                <a:rPr kumimoji="0" lang="fa-IR" sz="28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علم اخلاق </a:t>
              </a:r>
              <a:r>
                <a:rPr kumimoji="0" lang="fa-IR" sz="28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و فقه</a:t>
              </a:r>
              <a:endParaRPr kumimoji="0" lang="fa-IR" sz="2800" b="0" i="0" u="none" strike="noStrike" cap="none" normalizeH="0" baseline="0" dirty="0" smtClean="0">
                <a:ln>
                  <a:noFill/>
                </a:ln>
                <a:solidFill>
                  <a:schemeClr val="tx1"/>
                </a:solidFill>
                <a:effectLst/>
                <a:latin typeface="Calibri" pitchFamily="34" charset="0"/>
                <a:ea typeface="Arial" pitchFamily="34" charset="0"/>
                <a:cs typeface="B Badr" pitchFamily="2" charset="-78"/>
              </a:endParaRPr>
            </a:p>
            <a:p>
              <a:pPr marL="0" marR="0" lvl="0" indent="0" algn="r" defTabSz="914400" rtl="1" eaLnBrk="1" fontAlgn="base" latinLnBrk="0" hangingPunct="1">
                <a:lnSpc>
                  <a:spcPct val="100000"/>
                </a:lnSpc>
                <a:spcBef>
                  <a:spcPct val="0"/>
                </a:spcBef>
                <a:spcAft>
                  <a:spcPct val="0"/>
                </a:spcAft>
                <a:buClrTx/>
                <a:buSzTx/>
                <a:buFont typeface="Calibri" pitchFamily="34" charset="0"/>
                <a:buChar char="2"/>
                <a:tabLst/>
              </a:pPr>
              <a:r>
                <a:rPr kumimoji="0" lang="fa-IR" sz="28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علم اخلاق و حقوق</a:t>
              </a:r>
              <a:endParaRPr kumimoji="0" lang="en-US" sz="2800" b="0" i="0" u="none" strike="noStrike" cap="none" normalizeH="0" baseline="0" dirty="0" smtClean="0">
                <a:ln>
                  <a:noFill/>
                </a:ln>
                <a:solidFill>
                  <a:schemeClr val="tx1"/>
                </a:solidFill>
                <a:effectLst/>
                <a:latin typeface="Calibri" pitchFamily="34" charset="0"/>
                <a:ea typeface="Arial" pitchFamily="34" charset="0"/>
                <a:cs typeface="B Badr" pitchFamily="2" charset="-78"/>
              </a:endParaRPr>
            </a:p>
            <a:p>
              <a:pPr marL="0" marR="0" lvl="0" indent="0" algn="r" defTabSz="914400" rtl="1" eaLnBrk="1" fontAlgn="base" latinLnBrk="0" hangingPunct="1">
                <a:lnSpc>
                  <a:spcPct val="100000"/>
                </a:lnSpc>
                <a:spcBef>
                  <a:spcPct val="0"/>
                </a:spcBef>
                <a:spcAft>
                  <a:spcPct val="0"/>
                </a:spcAft>
                <a:buClrTx/>
                <a:buSzTx/>
                <a:buFont typeface="Calibri" pitchFamily="34" charset="0"/>
                <a:buChar char="3"/>
                <a:tabLst/>
              </a:pPr>
              <a:r>
                <a:rPr kumimoji="0" lang="fa-IR" sz="28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علم اخلاق و عرفان عملی</a:t>
              </a:r>
              <a:endParaRPr kumimoji="0" lang="en-US" sz="2800" b="0" i="0" u="none" strike="noStrike" cap="none" normalizeH="0" baseline="0" dirty="0" smtClean="0">
                <a:ln>
                  <a:noFill/>
                </a:ln>
                <a:solidFill>
                  <a:schemeClr val="tx1"/>
                </a:solidFill>
                <a:effectLst/>
                <a:latin typeface="Calibri" pitchFamily="34" charset="0"/>
                <a:ea typeface="Arial" pitchFamily="34" charset="0"/>
                <a:cs typeface="B Badr" pitchFamily="2" charset="-78"/>
              </a:endParaRPr>
            </a:p>
            <a:p>
              <a:pPr marL="0" marR="0" lvl="0" indent="0" algn="r" defTabSz="914400" rtl="1" eaLnBrk="1" fontAlgn="base" latinLnBrk="0" hangingPunct="1">
                <a:lnSpc>
                  <a:spcPct val="100000"/>
                </a:lnSpc>
                <a:spcBef>
                  <a:spcPct val="0"/>
                </a:spcBef>
                <a:spcAft>
                  <a:spcPct val="0"/>
                </a:spcAft>
                <a:buClrTx/>
                <a:buSzTx/>
                <a:buFont typeface="Calibri" pitchFamily="34" charset="0"/>
                <a:buChar char="4"/>
                <a:tabLst/>
              </a:pPr>
              <a:r>
                <a:rPr kumimoji="0" lang="fa-IR" sz="28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علم اخلاق </a:t>
              </a:r>
              <a:r>
                <a:rPr kumimoji="0" lang="fa-IR" sz="28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و علوم </a:t>
              </a:r>
              <a:r>
                <a:rPr kumimoji="0" lang="fa-IR" sz="28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تربیتی </a:t>
              </a:r>
              <a:endParaRPr kumimoji="0" lang="fa-I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9465" y="4500"/>
              <a:ext cx="1080" cy="7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800" b="0" i="0" u="none" strike="noStrike" cap="none" normalizeH="0" baseline="0" smtClean="0">
                  <a:ln>
                    <a:noFill/>
                  </a:ln>
                  <a:solidFill>
                    <a:schemeClr val="tx1"/>
                  </a:solidFill>
                  <a:effectLst/>
                  <a:latin typeface="Calibri" pitchFamily="34" charset="0"/>
                  <a:ea typeface="Arial" pitchFamily="34" charset="0"/>
                  <a:cs typeface="B Badr" pitchFamily="2" charset="-78"/>
                </a:rPr>
                <a:t>کلیات</a:t>
              </a:r>
              <a:endParaRPr kumimoji="0" lang="fa-IR" sz="3600" b="0" i="0" u="none" strike="noStrike" cap="none" normalizeH="0" baseline="0" smtClean="0">
                <a:ln>
                  <a:noFill/>
                </a:ln>
                <a:solidFill>
                  <a:schemeClr val="tx1"/>
                </a:solidFill>
                <a:effectLst/>
                <a:latin typeface="Arial" pitchFamily="34" charset="0"/>
                <a:cs typeface="Arial" pitchFamily="34" charset="0"/>
              </a:endParaRPr>
            </a:p>
          </p:txBody>
        </p:sp>
        <p:sp>
          <p:nvSpPr>
            <p:cNvPr id="1034" name="AutoShape 10"/>
            <p:cNvSpPr>
              <a:spLocks/>
            </p:cNvSpPr>
            <p:nvPr/>
          </p:nvSpPr>
          <p:spPr bwMode="auto">
            <a:xfrm>
              <a:off x="7114" y="4980"/>
              <a:ext cx="210" cy="1845"/>
            </a:xfrm>
            <a:prstGeom prst="rightBrace">
              <a:avLst>
                <a:gd name="adj1" fmla="val 60280"/>
                <a:gd name="adj2" fmla="val 52204"/>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3600"/>
            </a:p>
          </p:txBody>
        </p:sp>
      </p:grpSp>
    </p:spTree>
  </p:cSld>
  <p:clrMapOvr>
    <a:masterClrMapping/>
  </p:clrMapOvr>
  <p:transition spd="slow">
    <p:strips/>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85000" lnSpcReduction="10000"/>
          </a:bodyPr>
          <a:lstStyle/>
          <a:p>
            <a:pPr marL="0" indent="0">
              <a:lnSpc>
                <a:spcPct val="200000"/>
              </a:lnSpc>
              <a:buNone/>
            </a:pPr>
            <a:r>
              <a:rPr lang="fa-IR" dirty="0"/>
              <a:t>فصل اول: صفات نفسانی هدایت گر : ( ایمان ) </a:t>
            </a:r>
            <a:endParaRPr lang="en-US" dirty="0"/>
          </a:p>
          <a:p>
            <a:pPr marL="0" indent="0">
              <a:lnSpc>
                <a:spcPct val="200000"/>
              </a:lnSpc>
              <a:buNone/>
            </a:pPr>
            <a:r>
              <a:rPr lang="fa-IR" dirty="0"/>
              <a:t>صفات نفسانی هدایت گر یا ( هدایت کننده بسوی فضایل است یا هدایت کننده بسوی رذایل ) هر اندازه به جنبه مادی بپردازیم ناچاریم از جنبه معنوی غافل </a:t>
            </a:r>
            <a:r>
              <a:rPr lang="fa-IR" dirty="0" smtClean="0"/>
              <a:t>شویم. </a:t>
            </a:r>
            <a:r>
              <a:rPr lang="fa-IR" dirty="0"/>
              <a:t>توجه به معنویات باعث پیشرفت در فضایل است </a:t>
            </a:r>
            <a:endParaRPr lang="en-US" dirty="0"/>
          </a:p>
          <a:p>
            <a:pPr marL="0" indent="0">
              <a:lnSpc>
                <a:spcPct val="200000"/>
              </a:lnSpc>
              <a:buNone/>
            </a:pPr>
            <a:r>
              <a:rPr lang="fa-IR" dirty="0"/>
              <a:t>مفاهیم </a:t>
            </a:r>
            <a:r>
              <a:rPr lang="fa-IR" dirty="0" smtClean="0"/>
              <a:t>یقین </a:t>
            </a:r>
            <a:r>
              <a:rPr lang="fa-IR" dirty="0"/>
              <a:t>و ایمان از اصلی ترین مفاهیمی است که بعنوان صفت نفسانی نیکو مطرح </a:t>
            </a:r>
            <a:r>
              <a:rPr lang="fa-IR" dirty="0" smtClean="0"/>
              <a:t>می باشد. </a:t>
            </a:r>
            <a:endParaRPr lang="en-US" dirty="0"/>
          </a:p>
          <a:p>
            <a:pPr marL="0" indent="0">
              <a:lnSpc>
                <a:spcPct val="200000"/>
              </a:lnSpc>
              <a:buNone/>
            </a:pPr>
            <a:endParaRPr lang="fa-IR" dirty="0"/>
          </a:p>
        </p:txBody>
      </p:sp>
    </p:spTree>
  </p:cSld>
  <p:clrMapOvr>
    <a:masterClrMapping/>
  </p:clrMapOvr>
  <p:transition spd="slow">
    <p:strips/>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a:bodyPr>
          <a:lstStyle/>
          <a:p>
            <a:pPr marL="0" indent="0">
              <a:lnSpc>
                <a:spcPct val="200000"/>
              </a:lnSpc>
              <a:buNone/>
            </a:pPr>
            <a:r>
              <a:rPr lang="fa-IR" sz="2400" dirty="0" smtClean="0"/>
              <a:t>البته همواره یقین در </a:t>
            </a:r>
            <a:r>
              <a:rPr lang="fa-IR" sz="2400" dirty="0"/>
              <a:t>خدمت ایمان </a:t>
            </a:r>
            <a:r>
              <a:rPr lang="fa-IR" sz="2400" dirty="0" smtClean="0"/>
              <a:t>است(عمل می کند). </a:t>
            </a:r>
            <a:endParaRPr lang="en-US" sz="2400" dirty="0"/>
          </a:p>
          <a:p>
            <a:pPr marL="0" indent="0">
              <a:lnSpc>
                <a:spcPct val="200000"/>
              </a:lnSpc>
              <a:buNone/>
            </a:pPr>
            <a:r>
              <a:rPr lang="fa-IR" sz="2400" dirty="0"/>
              <a:t>ایمان: عالیترین صفت نفسانی هدایت گر است </a:t>
            </a:r>
            <a:r>
              <a:rPr lang="fa-IR" sz="2400" dirty="0" smtClean="0"/>
              <a:t>به همین </a:t>
            </a:r>
            <a:r>
              <a:rPr lang="fa-IR" sz="2400" dirty="0"/>
              <a:t>جهت در تحصیل ایمان ( علم و </a:t>
            </a:r>
            <a:r>
              <a:rPr lang="fa-IR" sz="2400" dirty="0" smtClean="0"/>
              <a:t>یقین </a:t>
            </a:r>
            <a:r>
              <a:rPr lang="fa-IR" sz="2400" dirty="0"/>
              <a:t>) فراوان تاکید شده است و جهل – شک و حیرت – جربزه  ( با جسارت تمام مرتکب خلاف شدن ) و خاطرات نفسانی نکوهیده و وسوسه های شیطانی که </a:t>
            </a:r>
            <a:r>
              <a:rPr lang="fa-IR" sz="2400" dirty="0" smtClean="0"/>
              <a:t>موانع پیدایش ایمان  در آدمی اند همواره مورد مذمت واقع شده اند.</a:t>
            </a:r>
            <a:endParaRPr lang="fa-IR" sz="2400" dirty="0"/>
          </a:p>
        </p:txBody>
      </p:sp>
    </p:spTree>
  </p:cSld>
  <p:clrMapOvr>
    <a:masterClrMapping/>
  </p:clrMapOvr>
  <p:transition spd="slow">
    <p:strips/>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285720" y="245332"/>
            <a:ext cx="735811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71463" marR="0" lvl="0" indent="-271463" algn="r" defTabSz="914400" rtl="1" eaLnBrk="1" fontAlgn="base" latinLnBrk="0" hangingPunct="1">
              <a:lnSpc>
                <a:spcPct val="200000"/>
              </a:lnSpc>
              <a:spcBef>
                <a:spcPct val="0"/>
              </a:spcBef>
              <a:spcAft>
                <a:spcPct val="0"/>
              </a:spcAft>
              <a:buClrTx/>
              <a:buSzTx/>
              <a:buFont typeface="+mj-lt"/>
              <a:buAutoNum type="arabicPeriod"/>
            </a:pP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ارزش ایمان؛ جایگاه مؤمن در نزد خداوند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بسته به ایمان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اوست. </a:t>
            </a:r>
            <a:endParaRPr kumimoji="0" lang="en-US" sz="2100" b="0" i="0" u="none" strike="noStrike" cap="none" normalizeH="0" baseline="0" dirty="0" smtClean="0">
              <a:ln>
                <a:noFill/>
              </a:ln>
              <a:solidFill>
                <a:schemeClr val="tx1"/>
              </a:solidFill>
              <a:effectLst/>
              <a:latin typeface="Arial" pitchFamily="34" charset="0"/>
              <a:cs typeface="Arial" pitchFamily="34" charset="0"/>
            </a:endParaRPr>
          </a:p>
          <a:p>
            <a:pPr marL="271463" marR="0" lvl="0" indent="-271463" algn="r" defTabSz="914400" rtl="1" eaLnBrk="0" fontAlgn="base" latinLnBrk="0" hangingPunct="0">
              <a:lnSpc>
                <a:spcPct val="200000"/>
              </a:lnSpc>
              <a:spcBef>
                <a:spcPct val="0"/>
              </a:spcBef>
              <a:spcAft>
                <a:spcPct val="0"/>
              </a:spcAft>
              <a:buClrTx/>
              <a:buSzTx/>
              <a:buFont typeface="+mj-lt"/>
              <a:buAutoNum type="arabicPeriod"/>
            </a:pP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ماهیت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ایمان؛ اولاً ایمان تصدیق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و اذعان قلبی به یک امر ثانیاً جایگاه تحقق ایمان نفس و قلب است ثالثاً نسبت میان اسلام و ایمان عموم و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خصوص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مطلق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است،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یعنی هر مومنی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مسلمان است،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اما ممکن است هر مسلمانی مؤمن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نباشد. </a:t>
            </a:r>
            <a:endParaRPr kumimoji="0" lang="en-US" sz="2100" b="0" i="0" u="none" strike="noStrike" cap="none" normalizeH="0" baseline="0" dirty="0" smtClean="0">
              <a:ln>
                <a:noFill/>
              </a:ln>
              <a:solidFill>
                <a:schemeClr val="tx1"/>
              </a:solidFill>
              <a:effectLst/>
              <a:latin typeface="Arial" pitchFamily="34" charset="0"/>
              <a:cs typeface="Arial" pitchFamily="34" charset="0"/>
            </a:endParaRPr>
          </a:p>
          <a:p>
            <a:pPr marL="271463" marR="0" lvl="0" indent="-271463" algn="r" defTabSz="914400" rtl="1" eaLnBrk="0" fontAlgn="base" latinLnBrk="0" hangingPunct="0">
              <a:lnSpc>
                <a:spcPct val="200000"/>
              </a:lnSpc>
              <a:spcBef>
                <a:spcPct val="0"/>
              </a:spcBef>
              <a:spcAft>
                <a:spcPct val="0"/>
              </a:spcAft>
              <a:buClrTx/>
              <a:buSzTx/>
              <a:buFont typeface="+mj-lt"/>
              <a:buAutoNum type="arabicPeriod"/>
            </a:pP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اصناف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و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درجات؛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ایمان اولاً ایمان یا مستقر ( ثابت و ماندگار  است یا (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مستودع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و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عاریتی که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قبل از مرگ خدا از انسان می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گیرد؛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ثانیاً ایمان دارای مراتب و درجات است تا جائیکه گفته شده ایمان ده درجه است که باید پله پله طی شود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مقداد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به درجه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هشتم و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ابوذر به درجه نهم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و سلمان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به درجه دهم </a:t>
            </a:r>
            <a:r>
              <a:rPr kumimoji="0" lang="fa-IR" sz="2100" b="0" i="0" u="none" strike="noStrike" cap="none" normalizeH="0" baseline="0" dirty="0" smtClean="0">
                <a:ln>
                  <a:noFill/>
                </a:ln>
                <a:solidFill>
                  <a:schemeClr val="tx1"/>
                </a:solidFill>
                <a:effectLst/>
                <a:latin typeface="Arial" pitchFamily="34" charset="0"/>
                <a:ea typeface="Times New Roman" pitchFamily="18" charset="0"/>
                <a:cs typeface="B Traffic" pitchFamily="2" charset="-78"/>
              </a:rPr>
              <a:t>رسید. </a:t>
            </a:r>
            <a:endParaRPr kumimoji="0" lang="fa-IR" sz="2100" b="0" i="0" u="none" strike="noStrike" cap="none" normalizeH="0" baseline="0" dirty="0" smtClean="0">
              <a:ln>
                <a:noFill/>
              </a:ln>
              <a:solidFill>
                <a:schemeClr val="tx1"/>
              </a:solidFill>
              <a:effectLst/>
              <a:latin typeface="Arial" pitchFamily="34" charset="0"/>
              <a:cs typeface="Arial" pitchFamily="34" charset="0"/>
            </a:endParaRPr>
          </a:p>
        </p:txBody>
      </p:sp>
      <p:sp>
        <p:nvSpPr>
          <p:cNvPr id="83970" name="AutoShape 2"/>
          <p:cNvSpPr>
            <a:spLocks/>
          </p:cNvSpPr>
          <p:nvPr/>
        </p:nvSpPr>
        <p:spPr bwMode="auto">
          <a:xfrm>
            <a:off x="7643834" y="500042"/>
            <a:ext cx="242886" cy="6143668"/>
          </a:xfrm>
          <a:prstGeom prst="rightBrace">
            <a:avLst>
              <a:gd name="adj1" fmla="val 99132"/>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6" name="TextBox 5"/>
          <p:cNvSpPr txBox="1"/>
          <p:nvPr/>
        </p:nvSpPr>
        <p:spPr>
          <a:xfrm>
            <a:off x="7943341" y="3272853"/>
            <a:ext cx="843501" cy="584775"/>
          </a:xfrm>
          <a:prstGeom prst="rect">
            <a:avLst/>
          </a:prstGeom>
          <a:noFill/>
        </p:spPr>
        <p:txBody>
          <a:bodyPr wrap="none" rtlCol="1">
            <a:spAutoFit/>
          </a:bodyPr>
          <a:lstStyle/>
          <a:p>
            <a:r>
              <a:rPr lang="fa-IR" sz="3200" dirty="0"/>
              <a:t>ایمان</a:t>
            </a:r>
          </a:p>
        </p:txBody>
      </p:sp>
    </p:spTree>
  </p:cSld>
  <p:clrMapOvr>
    <a:masterClrMapping/>
  </p:clrMapOvr>
  <p:transition spd="slow">
    <p:strips/>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85000" lnSpcReduction="10000"/>
          </a:bodyPr>
          <a:lstStyle/>
          <a:p>
            <a:pPr marL="457200" indent="-457200">
              <a:lnSpc>
                <a:spcPct val="200000"/>
              </a:lnSpc>
              <a:buNone/>
            </a:pPr>
            <a:r>
              <a:rPr lang="fa-IR" sz="2400" dirty="0" smtClean="0"/>
              <a:t>4- متعلقات </a:t>
            </a:r>
            <a:r>
              <a:rPr lang="fa-IR" sz="2400" dirty="0"/>
              <a:t>ایمان: یعنی چیزهایی که موجبات هدایت به فضایل اخلاقی </a:t>
            </a:r>
            <a:r>
              <a:rPr lang="fa-IR" sz="2400" dirty="0" smtClean="0"/>
              <a:t>را فراهم </a:t>
            </a:r>
            <a:r>
              <a:rPr lang="fa-IR" sz="2400" dirty="0"/>
              <a:t>می </a:t>
            </a:r>
            <a:r>
              <a:rPr lang="fa-IR" sz="2400" dirty="0" smtClean="0"/>
              <a:t>کند،</a:t>
            </a:r>
            <a:endParaRPr lang="fa-IR" sz="2400" dirty="0" smtClean="0"/>
          </a:p>
          <a:p>
            <a:pPr marL="358775" indent="-358775">
              <a:lnSpc>
                <a:spcPct val="200000"/>
              </a:lnSpc>
              <a:buNone/>
            </a:pPr>
            <a:r>
              <a:rPr lang="fa-IR" sz="2400" dirty="0"/>
              <a:t>که عبارتند </a:t>
            </a:r>
            <a:r>
              <a:rPr lang="fa-IR" sz="2400" dirty="0" smtClean="0"/>
              <a:t>از: </a:t>
            </a:r>
            <a:endParaRPr lang="en-US" sz="2400" dirty="0"/>
          </a:p>
          <a:p>
            <a:pPr marL="358775" indent="-358775">
              <a:lnSpc>
                <a:spcPct val="200000"/>
              </a:lnSpc>
              <a:buNone/>
            </a:pPr>
            <a:r>
              <a:rPr lang="fa-IR" sz="2400" dirty="0" smtClean="0"/>
              <a:t>الف</a:t>
            </a:r>
            <a:r>
              <a:rPr lang="fa-IR" sz="2400" dirty="0"/>
              <a:t>) ایمان به عالم </a:t>
            </a:r>
            <a:r>
              <a:rPr lang="fa-IR" sz="2400" dirty="0" smtClean="0"/>
              <a:t>غیب؛ </a:t>
            </a:r>
            <a:r>
              <a:rPr lang="fa-IR" sz="2400" dirty="0"/>
              <a:t>	</a:t>
            </a:r>
            <a:endParaRPr lang="fa-IR" sz="2400" dirty="0" smtClean="0"/>
          </a:p>
          <a:p>
            <a:pPr marL="358775" indent="-358775">
              <a:lnSpc>
                <a:spcPct val="200000"/>
              </a:lnSpc>
              <a:buNone/>
            </a:pPr>
            <a:r>
              <a:rPr lang="fa-IR" sz="2400" dirty="0" smtClean="0"/>
              <a:t>ب</a:t>
            </a:r>
            <a:r>
              <a:rPr lang="fa-IR" sz="2400" dirty="0"/>
              <a:t>) ایمان به خدا و </a:t>
            </a:r>
            <a:r>
              <a:rPr lang="fa-IR" sz="2400" dirty="0" smtClean="0"/>
              <a:t>یگانگی او؛ </a:t>
            </a:r>
            <a:endParaRPr lang="en-US" sz="2400" dirty="0"/>
          </a:p>
          <a:p>
            <a:pPr marL="358775" indent="-358775">
              <a:lnSpc>
                <a:spcPct val="200000"/>
              </a:lnSpc>
              <a:buNone/>
            </a:pPr>
            <a:r>
              <a:rPr lang="fa-IR" sz="2400" dirty="0"/>
              <a:t>ج) ایمان به معاد و چگونگی </a:t>
            </a:r>
            <a:r>
              <a:rPr lang="fa-IR" sz="2400" dirty="0" smtClean="0"/>
              <a:t>آن؛ </a:t>
            </a:r>
            <a:endParaRPr lang="en-US" sz="2400" dirty="0"/>
          </a:p>
          <a:p>
            <a:pPr marL="358775" indent="-358775">
              <a:lnSpc>
                <a:spcPct val="200000"/>
              </a:lnSpc>
              <a:buNone/>
            </a:pPr>
            <a:r>
              <a:rPr lang="fa-IR" sz="2400" dirty="0"/>
              <a:t>د) ایمان به رسالت انبیاء </a:t>
            </a:r>
            <a:r>
              <a:rPr lang="fa-IR" sz="2400" dirty="0" smtClean="0"/>
              <a:t>و کتب آسمانی؛ </a:t>
            </a:r>
            <a:endParaRPr lang="en-US" sz="2400" dirty="0"/>
          </a:p>
          <a:p>
            <a:pPr marL="358775" indent="-358775">
              <a:lnSpc>
                <a:spcPct val="200000"/>
              </a:lnSpc>
              <a:buNone/>
            </a:pPr>
            <a:r>
              <a:rPr lang="fa-IR" sz="2400" dirty="0"/>
              <a:t>هـ) ایمان به امامت و امامان </a:t>
            </a:r>
            <a:r>
              <a:rPr lang="fa-IR" sz="2400" dirty="0" smtClean="0"/>
              <a:t>علیهم السلام.</a:t>
            </a:r>
            <a:endParaRPr lang="en-US" sz="2400" dirty="0"/>
          </a:p>
          <a:p>
            <a:pPr marL="358775" indent="-358775">
              <a:lnSpc>
                <a:spcPct val="200000"/>
              </a:lnSpc>
              <a:buNone/>
            </a:pPr>
            <a:r>
              <a:rPr lang="fa-IR" sz="2400" dirty="0" smtClean="0"/>
              <a:t>5- </a:t>
            </a:r>
            <a:r>
              <a:rPr lang="fa-IR" sz="2400" dirty="0"/>
              <a:t>شرط </a:t>
            </a:r>
            <a:r>
              <a:rPr lang="fa-IR" sz="2400" dirty="0" smtClean="0"/>
              <a:t>ایمان: </a:t>
            </a:r>
            <a:r>
              <a:rPr lang="fa-IR" sz="2400" dirty="0"/>
              <a:t>انجام عمل نیک </a:t>
            </a:r>
            <a:r>
              <a:rPr lang="fa-IR" sz="2400" dirty="0" smtClean="0"/>
              <a:t>وعمل </a:t>
            </a:r>
            <a:r>
              <a:rPr lang="fa-IR" sz="2400" dirty="0"/>
              <a:t>صالح و </a:t>
            </a:r>
            <a:r>
              <a:rPr lang="fa-IR" sz="2400" dirty="0" smtClean="0"/>
              <a:t>شایسته شرط بهرهوری ایمان است. والعصر </a:t>
            </a:r>
            <a:r>
              <a:rPr lang="fa-IR" sz="2400" dirty="0"/>
              <a:t>ان </a:t>
            </a:r>
            <a:r>
              <a:rPr lang="fa-IR" sz="2400" dirty="0" smtClean="0"/>
              <a:t>الانسان لفی </a:t>
            </a:r>
            <a:r>
              <a:rPr lang="fa-IR" sz="2400" dirty="0"/>
              <a:t>خسر الا الذین امنوا و عملوا </a:t>
            </a:r>
            <a:r>
              <a:rPr lang="fa-IR" sz="2400" dirty="0" smtClean="0"/>
              <a:t>الصالحات.... </a:t>
            </a:r>
            <a:endParaRPr lang="en-US" sz="2400" dirty="0"/>
          </a:p>
          <a:p>
            <a:pPr marL="358775" indent="-358775">
              <a:lnSpc>
                <a:spcPct val="200000"/>
              </a:lnSpc>
              <a:buFont typeface="+mj-lt"/>
              <a:buAutoNum type="arabicPeriod"/>
            </a:pPr>
            <a:endParaRPr lang="en-US" sz="2400" dirty="0"/>
          </a:p>
          <a:p>
            <a:pPr marL="358775" indent="-358775">
              <a:lnSpc>
                <a:spcPct val="200000"/>
              </a:lnSpc>
              <a:buFont typeface="+mj-lt"/>
              <a:buAutoNum type="arabicPeriod"/>
            </a:pPr>
            <a:endParaRPr lang="fa-IR" sz="2400" dirty="0"/>
          </a:p>
        </p:txBody>
      </p:sp>
    </p:spTree>
  </p:cSld>
  <p:clrMapOvr>
    <a:masterClrMapping/>
  </p:clrMapOvr>
  <p:transition spd="slow">
    <p:strips/>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000660"/>
          </a:xfrm>
        </p:spPr>
        <p:txBody>
          <a:bodyPr>
            <a:normAutofit fontScale="70000" lnSpcReduction="20000"/>
          </a:bodyPr>
          <a:lstStyle/>
          <a:p>
            <a:pPr marL="0" indent="0">
              <a:lnSpc>
                <a:spcPct val="200000"/>
              </a:lnSpc>
              <a:buNone/>
            </a:pPr>
            <a:r>
              <a:rPr lang="fa-IR" dirty="0"/>
              <a:t>6-  اسباب </a:t>
            </a:r>
            <a:r>
              <a:rPr lang="fa-IR" dirty="0" smtClean="0"/>
              <a:t>ایمان: </a:t>
            </a:r>
            <a:r>
              <a:rPr lang="fa-IR" dirty="0"/>
              <a:t>یعنی چه جیزهایی موجب پیدایش ثبات و کمال ایمان می </a:t>
            </a:r>
            <a:r>
              <a:rPr lang="fa-IR" dirty="0" smtClean="0"/>
              <a:t>شود؛ </a:t>
            </a:r>
            <a:r>
              <a:rPr lang="fa-IR" dirty="0"/>
              <a:t>بخشی ماهیت معرفتی دارند مثل علم و </a:t>
            </a:r>
            <a:r>
              <a:rPr lang="fa-IR" dirty="0" smtClean="0"/>
              <a:t>عقل و </a:t>
            </a:r>
            <a:r>
              <a:rPr lang="fa-IR" dirty="0"/>
              <a:t>فقاهت در </a:t>
            </a:r>
            <a:r>
              <a:rPr lang="fa-IR" dirty="0" smtClean="0"/>
              <a:t>دین که </a:t>
            </a:r>
            <a:r>
              <a:rPr lang="fa-IR" dirty="0"/>
              <a:t>اینها مقدمات نظری ایمان </a:t>
            </a:r>
            <a:r>
              <a:rPr lang="fa-IR" dirty="0" smtClean="0"/>
              <a:t>هستند. </a:t>
            </a:r>
            <a:r>
              <a:rPr lang="fa-IR" dirty="0"/>
              <a:t>دسته ای دیگر نوعی صفت و ملکه </a:t>
            </a:r>
            <a:r>
              <a:rPr lang="fa-IR" dirty="0" smtClean="0"/>
              <a:t>نفسانی اند؛ </a:t>
            </a:r>
            <a:r>
              <a:rPr lang="fa-IR" dirty="0"/>
              <a:t>مانند تقوا- دوستی و دشمنی در راه خدا- صبر – </a:t>
            </a:r>
            <a:r>
              <a:rPr lang="fa-IR" dirty="0" smtClean="0"/>
              <a:t>حلم، </a:t>
            </a:r>
            <a:r>
              <a:rPr lang="fa-IR" dirty="0"/>
              <a:t>توکل، </a:t>
            </a:r>
            <a:r>
              <a:rPr lang="fa-IR" dirty="0" smtClean="0"/>
              <a:t>رضا، </a:t>
            </a:r>
            <a:r>
              <a:rPr lang="fa-IR" dirty="0"/>
              <a:t>و.... و پاره ای مربوط به حوزه رفتار است مثل </a:t>
            </a:r>
            <a:r>
              <a:rPr lang="fa-IR" dirty="0" smtClean="0"/>
              <a:t>انفاق، </a:t>
            </a:r>
            <a:r>
              <a:rPr lang="fa-IR" dirty="0"/>
              <a:t>اهتمام به </a:t>
            </a:r>
            <a:r>
              <a:rPr lang="fa-IR" dirty="0" smtClean="0"/>
              <a:t>نماز، </a:t>
            </a:r>
            <a:r>
              <a:rPr lang="fa-IR" dirty="0"/>
              <a:t>احسان به </a:t>
            </a:r>
            <a:r>
              <a:rPr lang="fa-IR" dirty="0" smtClean="0"/>
              <a:t>دیگران و </a:t>
            </a:r>
            <a:r>
              <a:rPr lang="fa-IR" dirty="0"/>
              <a:t>خودداری از گناهان و.... </a:t>
            </a:r>
            <a:endParaRPr lang="en-US" dirty="0"/>
          </a:p>
          <a:p>
            <a:pPr marL="0" indent="0">
              <a:lnSpc>
                <a:spcPct val="200000"/>
              </a:lnSpc>
              <a:buNone/>
            </a:pPr>
            <a:r>
              <a:rPr lang="fa-IR" dirty="0"/>
              <a:t>7- آثار و فواید ایمان: الف) آرامش روحی ب) روشن بینی ج) توکل به خداوند  د) برکات دینوی  هـ) انجام </a:t>
            </a:r>
            <a:r>
              <a:rPr lang="fa-IR" dirty="0" smtClean="0"/>
              <a:t>اعمال </a:t>
            </a:r>
            <a:r>
              <a:rPr lang="fa-IR" dirty="0"/>
              <a:t>نیک و) محبوبیت بین مردم  ز) فلاح و رستگاری </a:t>
            </a:r>
            <a:r>
              <a:rPr lang="fa-IR" dirty="0" smtClean="0"/>
              <a:t>اخروی.</a:t>
            </a:r>
            <a:endParaRPr lang="en-US" dirty="0"/>
          </a:p>
        </p:txBody>
      </p:sp>
    </p:spTree>
  </p:cSld>
  <p:clrMapOvr>
    <a:masterClrMapping/>
  </p:clrMapOvr>
  <p:transition spd="slow">
    <p:strips/>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normAutofit fontScale="62500" lnSpcReduction="20000"/>
          </a:bodyPr>
          <a:lstStyle/>
          <a:p>
            <a:pPr marL="0" indent="0">
              <a:lnSpc>
                <a:spcPct val="200000"/>
              </a:lnSpc>
              <a:buNone/>
            </a:pPr>
            <a:r>
              <a:rPr lang="fa-IR" dirty="0" smtClean="0"/>
              <a:t>8- آفات و موانع ایمان: </a:t>
            </a:r>
          </a:p>
          <a:p>
            <a:pPr marL="0" indent="0">
              <a:lnSpc>
                <a:spcPct val="200000"/>
              </a:lnSpc>
              <a:buNone/>
            </a:pPr>
            <a:r>
              <a:rPr lang="fa-IR" dirty="0"/>
              <a:t>الف) </a:t>
            </a:r>
            <a:r>
              <a:rPr lang="fa-IR" dirty="0" smtClean="0"/>
              <a:t>جهل؛ (اعم از </a:t>
            </a:r>
            <a:r>
              <a:rPr lang="fa-IR" dirty="0"/>
              <a:t>بسیط و </a:t>
            </a:r>
            <a:r>
              <a:rPr lang="fa-IR" dirty="0" smtClean="0"/>
              <a:t>مرکب) از موانع بزرگ ایمان است.</a:t>
            </a:r>
          </a:p>
          <a:p>
            <a:pPr marL="0" indent="0">
              <a:lnSpc>
                <a:spcPct val="200000"/>
              </a:lnSpc>
              <a:buNone/>
            </a:pPr>
            <a:r>
              <a:rPr lang="fa-IR" dirty="0" smtClean="0"/>
              <a:t>ب) </a:t>
            </a:r>
            <a:r>
              <a:rPr lang="fa-IR" dirty="0"/>
              <a:t>شک و </a:t>
            </a:r>
            <a:r>
              <a:rPr lang="fa-IR" dirty="0" smtClean="0"/>
              <a:t>حیرت؛ </a:t>
            </a:r>
            <a:r>
              <a:rPr lang="fa-IR" dirty="0"/>
              <a:t>البته شک ابتدایی میتواند </a:t>
            </a:r>
            <a:r>
              <a:rPr lang="fa-IR" dirty="0" smtClean="0"/>
              <a:t>شروع مبارکی برای رسیدن به یقین باشد، </a:t>
            </a:r>
            <a:r>
              <a:rPr lang="fa-IR" dirty="0"/>
              <a:t>اما شک بعنوان مقصد نامطلوب است و از رذائل اخلاقی و از آفات بزرگ </a:t>
            </a:r>
            <a:r>
              <a:rPr lang="fa-IR" dirty="0" smtClean="0"/>
              <a:t>یقین </a:t>
            </a:r>
            <a:r>
              <a:rPr lang="fa-IR" dirty="0"/>
              <a:t>و ایمان </a:t>
            </a:r>
            <a:r>
              <a:rPr lang="fa-IR" dirty="0" smtClean="0"/>
              <a:t>است.  </a:t>
            </a:r>
          </a:p>
          <a:p>
            <a:pPr marL="0" indent="0">
              <a:lnSpc>
                <a:spcPct val="200000"/>
              </a:lnSpc>
              <a:buNone/>
            </a:pPr>
            <a:r>
              <a:rPr lang="fa-IR" dirty="0" smtClean="0"/>
              <a:t>ج</a:t>
            </a:r>
            <a:r>
              <a:rPr lang="fa-IR" dirty="0"/>
              <a:t>) خاطرات نفسانی و وسوسه </a:t>
            </a:r>
            <a:r>
              <a:rPr lang="fa-IR" dirty="0" smtClean="0"/>
              <a:t>های شیطانی؛ خاطره ای </a:t>
            </a:r>
            <a:r>
              <a:rPr lang="fa-IR" dirty="0"/>
              <a:t>که به قلب انسان می افتد اگر به شر دعوت کند وسوسه و اگر به </a:t>
            </a:r>
            <a:r>
              <a:rPr lang="fa-IR" dirty="0" smtClean="0"/>
              <a:t>خیر رهنمون شود الهام نامیده می شود. </a:t>
            </a:r>
            <a:endParaRPr lang="en-US" dirty="0"/>
          </a:p>
          <a:p>
            <a:pPr marL="0" indent="0">
              <a:lnSpc>
                <a:spcPct val="200000"/>
              </a:lnSpc>
              <a:buNone/>
            </a:pPr>
            <a:r>
              <a:rPr lang="fa-IR" dirty="0"/>
              <a:t>د) وسواس </a:t>
            </a:r>
            <a:r>
              <a:rPr lang="fa-IR" dirty="0" smtClean="0"/>
              <a:t>علمی؛ افراط در </a:t>
            </a:r>
            <a:r>
              <a:rPr lang="fa-IR" dirty="0"/>
              <a:t>دقت </a:t>
            </a:r>
            <a:r>
              <a:rPr lang="fa-IR" dirty="0" smtClean="0"/>
              <a:t>و کنکاش </a:t>
            </a:r>
            <a:r>
              <a:rPr lang="fa-IR" dirty="0"/>
              <a:t>عقلانی که </a:t>
            </a:r>
            <a:r>
              <a:rPr lang="fa-IR" dirty="0" smtClean="0"/>
              <a:t>از آفات ویرانگر ایمان است. و حتی ممکن است انسان را </a:t>
            </a:r>
            <a:r>
              <a:rPr lang="fa-IR" dirty="0"/>
              <a:t>دچار سفسطه کند که </a:t>
            </a:r>
            <a:r>
              <a:rPr lang="fa-IR" dirty="0" smtClean="0"/>
              <a:t> چنین وسوسه هایی انسان را به هلاکت </a:t>
            </a:r>
            <a:r>
              <a:rPr lang="fa-IR" dirty="0"/>
              <a:t>و نابودی می </a:t>
            </a:r>
            <a:r>
              <a:rPr lang="fa-IR" dirty="0" smtClean="0"/>
              <a:t>رساند. </a:t>
            </a:r>
            <a:endParaRPr lang="en-US" dirty="0"/>
          </a:p>
          <a:p>
            <a:pPr marL="0" indent="0">
              <a:lnSpc>
                <a:spcPct val="200000"/>
              </a:lnSpc>
              <a:buNone/>
            </a:pPr>
            <a:r>
              <a:rPr lang="fa-IR" dirty="0"/>
              <a:t>هـ) کفر و </a:t>
            </a:r>
            <a:r>
              <a:rPr lang="fa-IR" dirty="0" smtClean="0"/>
              <a:t>شرک: </a:t>
            </a:r>
            <a:r>
              <a:rPr lang="fa-IR" dirty="0"/>
              <a:t>که در مقابل ایمان و توحید قرار دارند از آفات و </a:t>
            </a:r>
            <a:r>
              <a:rPr lang="fa-IR" dirty="0" smtClean="0"/>
              <a:t>موانع جدی </a:t>
            </a:r>
            <a:r>
              <a:rPr lang="fa-IR" dirty="0"/>
              <a:t>ایمان </a:t>
            </a:r>
            <a:r>
              <a:rPr lang="fa-IR" dirty="0" smtClean="0"/>
              <a:t>هستند که برخی از مباحث آن در متون کلامی مورد گفتگو قرار می گیرد. </a:t>
            </a:r>
            <a:endParaRPr lang="en-US" dirty="0"/>
          </a:p>
          <a:p>
            <a:pPr marL="0" indent="0">
              <a:lnSpc>
                <a:spcPct val="200000"/>
              </a:lnSpc>
              <a:buNone/>
            </a:pPr>
            <a:endParaRPr lang="fa-IR" dirty="0"/>
          </a:p>
        </p:txBody>
      </p:sp>
    </p:spTree>
  </p:cSld>
  <p:clrMapOvr>
    <a:masterClrMapping/>
  </p:clrMapOvr>
  <p:transition spd="slow">
    <p:strips/>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62500" lnSpcReduction="20000"/>
          </a:bodyPr>
          <a:lstStyle/>
          <a:p>
            <a:pPr>
              <a:lnSpc>
                <a:spcPct val="210000"/>
              </a:lnSpc>
              <a:buNone/>
            </a:pPr>
            <a:r>
              <a:rPr lang="fa-IR" dirty="0"/>
              <a:t>صفات نفسانی عمل کننده </a:t>
            </a:r>
            <a:r>
              <a:rPr lang="fa-IR" dirty="0" smtClean="0"/>
              <a:t>( </a:t>
            </a:r>
            <a:r>
              <a:rPr lang="fa-IR" dirty="0"/>
              <a:t>1</a:t>
            </a:r>
            <a:r>
              <a:rPr lang="fa-IR" dirty="0" smtClean="0"/>
              <a:t>)</a:t>
            </a:r>
          </a:p>
          <a:p>
            <a:pPr>
              <a:lnSpc>
                <a:spcPct val="210000"/>
              </a:lnSpc>
              <a:buNone/>
            </a:pPr>
            <a:r>
              <a:rPr lang="fa-IR" dirty="0" smtClean="0"/>
              <a:t>گروه </a:t>
            </a:r>
            <a:r>
              <a:rPr lang="fa-IR" dirty="0"/>
              <a:t>دوم از صفات نفسانی تحت عنوان نیروهای عمل کننده </a:t>
            </a:r>
            <a:r>
              <a:rPr lang="fa-IR" dirty="0" smtClean="0"/>
              <a:t>هستند، اینگونه </a:t>
            </a:r>
            <a:r>
              <a:rPr lang="fa-IR" dirty="0"/>
              <a:t>صفات در اخلاق اسلامی به قوه غضیه و شهویه تعبیر می </a:t>
            </a:r>
            <a:r>
              <a:rPr lang="fa-IR" dirty="0" smtClean="0"/>
              <a:t>شود. </a:t>
            </a:r>
            <a:endParaRPr lang="en-US" dirty="0"/>
          </a:p>
          <a:p>
            <a:pPr>
              <a:lnSpc>
                <a:spcPct val="210000"/>
              </a:lnSpc>
              <a:buNone/>
            </a:pPr>
            <a:r>
              <a:rPr lang="fa-IR" dirty="0"/>
              <a:t>تقسیم بندی </a:t>
            </a:r>
            <a:r>
              <a:rPr lang="fa-IR" dirty="0" smtClean="0"/>
              <a:t>صفات </a:t>
            </a:r>
            <a:r>
              <a:rPr lang="fa-IR" dirty="0"/>
              <a:t>نفسانی عمل </a:t>
            </a:r>
            <a:r>
              <a:rPr lang="fa-IR" dirty="0" smtClean="0"/>
              <a:t>کننده:</a:t>
            </a:r>
            <a:endParaRPr lang="en-US" dirty="0"/>
          </a:p>
          <a:p>
            <a:pPr>
              <a:lnSpc>
                <a:spcPct val="210000"/>
              </a:lnSpc>
              <a:buNone/>
            </a:pPr>
            <a:r>
              <a:rPr lang="fa-IR" dirty="0"/>
              <a:t>1- </a:t>
            </a:r>
            <a:r>
              <a:rPr lang="fa-IR" dirty="0" smtClean="0"/>
              <a:t>صفاتی </a:t>
            </a:r>
            <a:r>
              <a:rPr lang="fa-IR" dirty="0"/>
              <a:t>که به جهت گیری درونی انسان نسبت به </a:t>
            </a:r>
            <a:r>
              <a:rPr lang="fa-IR" dirty="0" smtClean="0"/>
              <a:t>خداوند </a:t>
            </a:r>
            <a:r>
              <a:rPr lang="fa-IR" dirty="0"/>
              <a:t>ناظر </a:t>
            </a:r>
            <a:r>
              <a:rPr lang="fa-IR" dirty="0" smtClean="0"/>
              <a:t>است؛ </a:t>
            </a:r>
            <a:r>
              <a:rPr lang="fa-IR" dirty="0"/>
              <a:t>مثل </a:t>
            </a:r>
            <a:r>
              <a:rPr lang="fa-IR" dirty="0" smtClean="0"/>
              <a:t>محبت، توکل، رضا، تسلیم، و... .  </a:t>
            </a:r>
            <a:endParaRPr lang="en-US" dirty="0"/>
          </a:p>
          <a:p>
            <a:pPr>
              <a:lnSpc>
                <a:spcPct val="210000"/>
              </a:lnSpc>
              <a:buNone/>
            </a:pPr>
            <a:r>
              <a:rPr lang="fa-IR" dirty="0"/>
              <a:t>2- جهت گیری درونی انسان نسبت به </a:t>
            </a:r>
            <a:r>
              <a:rPr lang="fa-IR" dirty="0" smtClean="0"/>
              <a:t>معاد و سرانجام زندگی </a:t>
            </a:r>
            <a:r>
              <a:rPr lang="fa-IR" dirty="0"/>
              <a:t>ناظر </a:t>
            </a:r>
            <a:r>
              <a:rPr lang="fa-IR" dirty="0" smtClean="0"/>
              <a:t>است؛ مثل آرزوها، خوف، رجا، قنوط و ناامیدی، یأس و... . </a:t>
            </a:r>
            <a:endParaRPr lang="en-US" dirty="0"/>
          </a:p>
          <a:p>
            <a:pPr>
              <a:lnSpc>
                <a:spcPct val="210000"/>
              </a:lnSpc>
              <a:buNone/>
            </a:pPr>
            <a:r>
              <a:rPr lang="fa-IR" dirty="0"/>
              <a:t>3- جهت </a:t>
            </a:r>
            <a:r>
              <a:rPr lang="fa-IR" dirty="0" smtClean="0"/>
              <a:t>گیری صفات ما </a:t>
            </a:r>
            <a:r>
              <a:rPr lang="fa-IR" dirty="0"/>
              <a:t>نسبت به </a:t>
            </a:r>
            <a:r>
              <a:rPr lang="fa-IR" dirty="0" smtClean="0"/>
              <a:t>خودمان؛ </a:t>
            </a:r>
            <a:r>
              <a:rPr lang="fa-IR" dirty="0"/>
              <a:t>مثل </a:t>
            </a:r>
            <a:r>
              <a:rPr lang="fa-IR" dirty="0" smtClean="0"/>
              <a:t>عُجب (غرور</a:t>
            </a:r>
            <a:r>
              <a:rPr lang="fa-IR" dirty="0"/>
              <a:t>) افتخار و عفت </a:t>
            </a:r>
            <a:r>
              <a:rPr lang="fa-IR" dirty="0" smtClean="0"/>
              <a:t>نفس، عصبیت و... </a:t>
            </a:r>
            <a:endParaRPr lang="en-US" dirty="0"/>
          </a:p>
          <a:p>
            <a:pPr>
              <a:lnSpc>
                <a:spcPct val="210000"/>
              </a:lnSpc>
              <a:buNone/>
            </a:pPr>
            <a:endParaRPr lang="fa-IR" dirty="0"/>
          </a:p>
        </p:txBody>
      </p:sp>
    </p:spTree>
  </p:cSld>
  <p:clrMapOvr>
    <a:masterClrMapping/>
  </p:clrMapOvr>
  <p:transition spd="slow">
    <p:strips/>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62500" lnSpcReduction="20000"/>
          </a:bodyPr>
          <a:lstStyle/>
          <a:p>
            <a:pPr>
              <a:lnSpc>
                <a:spcPct val="200000"/>
              </a:lnSpc>
              <a:buNone/>
            </a:pPr>
            <a:r>
              <a:rPr lang="fa-IR" dirty="0"/>
              <a:t>4-جهت </a:t>
            </a:r>
            <a:r>
              <a:rPr lang="fa-IR" dirty="0" smtClean="0"/>
              <a:t>گیری صفات ما نسبت </a:t>
            </a:r>
            <a:r>
              <a:rPr lang="fa-IR" dirty="0"/>
              <a:t>به </a:t>
            </a:r>
            <a:r>
              <a:rPr lang="fa-IR" dirty="0" smtClean="0"/>
              <a:t>فردا و آینده؛ مانند آرزوها، تسویف، عجله، همّت و ... .</a:t>
            </a:r>
            <a:endParaRPr lang="en-US" dirty="0"/>
          </a:p>
          <a:p>
            <a:pPr>
              <a:lnSpc>
                <a:spcPct val="200000"/>
              </a:lnSpc>
              <a:buNone/>
            </a:pPr>
            <a:r>
              <a:rPr lang="fa-IR" dirty="0"/>
              <a:t>5- جهت </a:t>
            </a:r>
            <a:r>
              <a:rPr lang="fa-IR" dirty="0" smtClean="0"/>
              <a:t>گیری صفاتی که ناظرند </a:t>
            </a:r>
            <a:r>
              <a:rPr lang="fa-IR" dirty="0"/>
              <a:t>نسبت به مواهب </a:t>
            </a:r>
            <a:r>
              <a:rPr lang="fa-IR" dirty="0" smtClean="0"/>
              <a:t>دنیا؛ </a:t>
            </a:r>
            <a:r>
              <a:rPr lang="fa-IR" dirty="0"/>
              <a:t>مثل </a:t>
            </a:r>
            <a:r>
              <a:rPr lang="fa-IR" dirty="0" smtClean="0"/>
              <a:t>زهد، حرص، </a:t>
            </a:r>
            <a:r>
              <a:rPr lang="fa-IR" dirty="0"/>
              <a:t>حسرت، </a:t>
            </a:r>
            <a:r>
              <a:rPr lang="fa-IR" dirty="0" smtClean="0"/>
              <a:t>قناعت و ... . </a:t>
            </a:r>
            <a:endParaRPr lang="en-US" dirty="0"/>
          </a:p>
          <a:p>
            <a:pPr>
              <a:lnSpc>
                <a:spcPct val="200000"/>
              </a:lnSpc>
              <a:buNone/>
            </a:pPr>
            <a:r>
              <a:rPr lang="fa-IR" dirty="0"/>
              <a:t>6- جهت گیری </a:t>
            </a:r>
            <a:r>
              <a:rPr lang="fa-IR" dirty="0" smtClean="0"/>
              <a:t>صفاتی که موضع انسان نسبت </a:t>
            </a:r>
            <a:r>
              <a:rPr lang="fa-IR" dirty="0"/>
              <a:t>به </a:t>
            </a:r>
            <a:r>
              <a:rPr lang="fa-IR" dirty="0" smtClean="0"/>
              <a:t>دیگران؛ </a:t>
            </a:r>
            <a:r>
              <a:rPr lang="fa-IR" dirty="0"/>
              <a:t>مثل خیرخواهی ،</a:t>
            </a:r>
            <a:r>
              <a:rPr lang="fa-IR" dirty="0" smtClean="0"/>
              <a:t>حسادت، </a:t>
            </a:r>
            <a:r>
              <a:rPr lang="fa-IR" dirty="0"/>
              <a:t>حقد </a:t>
            </a:r>
            <a:r>
              <a:rPr lang="fa-IR" dirty="0" smtClean="0"/>
              <a:t>کینه، </a:t>
            </a:r>
            <a:r>
              <a:rPr lang="fa-IR" dirty="0"/>
              <a:t>انصاف </a:t>
            </a:r>
            <a:r>
              <a:rPr lang="fa-IR" dirty="0" smtClean="0"/>
              <a:t>و ... .</a:t>
            </a:r>
            <a:endParaRPr lang="en-US" dirty="0"/>
          </a:p>
          <a:p>
            <a:pPr>
              <a:lnSpc>
                <a:spcPct val="200000"/>
              </a:lnSpc>
              <a:buNone/>
            </a:pPr>
            <a:r>
              <a:rPr lang="fa-IR" dirty="0"/>
              <a:t>7- صفاتی که بیانگر </a:t>
            </a:r>
            <a:r>
              <a:rPr lang="fa-IR" dirty="0" smtClean="0"/>
              <a:t>آرایش </a:t>
            </a:r>
            <a:r>
              <a:rPr lang="fa-IR" dirty="0"/>
              <a:t>طبیعی </a:t>
            </a:r>
            <a:r>
              <a:rPr lang="fa-IR" dirty="0" smtClean="0"/>
              <a:t>و متعادل نفس </a:t>
            </a:r>
            <a:r>
              <a:rPr lang="fa-IR" dirty="0"/>
              <a:t>است </a:t>
            </a:r>
            <a:r>
              <a:rPr lang="fa-IR" dirty="0" smtClean="0"/>
              <a:t>و جهت </a:t>
            </a:r>
            <a:r>
              <a:rPr lang="fa-IR" dirty="0"/>
              <a:t>گیری </a:t>
            </a:r>
            <a:r>
              <a:rPr lang="fa-IR" dirty="0" smtClean="0"/>
              <a:t>بازدارندگی نقس را ایفا می کند؛ </a:t>
            </a:r>
            <a:r>
              <a:rPr lang="fa-IR" dirty="0"/>
              <a:t>مثل سکون و </a:t>
            </a:r>
            <a:r>
              <a:rPr lang="fa-IR" dirty="0" smtClean="0"/>
              <a:t>وقار، عفت، حیاء و ... . </a:t>
            </a:r>
            <a:endParaRPr lang="en-US" dirty="0"/>
          </a:p>
          <a:p>
            <a:pPr>
              <a:lnSpc>
                <a:spcPct val="200000"/>
              </a:lnSpc>
              <a:buNone/>
            </a:pPr>
            <a:r>
              <a:rPr lang="fa-IR" dirty="0" smtClean="0"/>
              <a:t>لذا می توان گفت: جهت </a:t>
            </a:r>
            <a:r>
              <a:rPr lang="fa-IR" dirty="0"/>
              <a:t>گیری انسان نسبت به </a:t>
            </a:r>
            <a:r>
              <a:rPr lang="fa-IR" dirty="0" smtClean="0"/>
              <a:t>مبدأ </a:t>
            </a:r>
            <a:r>
              <a:rPr lang="fa-IR" dirty="0"/>
              <a:t>و معاد ناشی از ایمان اوست و بقیه جهت </a:t>
            </a:r>
            <a:r>
              <a:rPr lang="fa-IR" dirty="0" smtClean="0"/>
              <a:t>گری های نفسانی از جمله موضع او نسبت به خود، دیگران، مواهب طبیعی، آینده و وضعیت مطلوب نفس </a:t>
            </a:r>
            <a:r>
              <a:rPr lang="fa-IR" dirty="0"/>
              <a:t>با توجه به جهت گیری نفس </a:t>
            </a:r>
            <a:r>
              <a:rPr lang="fa-IR" dirty="0" smtClean="0"/>
              <a:t>نسبت به آغاز و انجام عالم شکل می گیرد.</a:t>
            </a:r>
            <a:endParaRPr lang="en-US" dirty="0"/>
          </a:p>
          <a:p>
            <a:pPr>
              <a:lnSpc>
                <a:spcPct val="200000"/>
              </a:lnSpc>
              <a:buNone/>
            </a:pPr>
            <a:endParaRPr lang="fa-IR" dirty="0"/>
          </a:p>
        </p:txBody>
      </p:sp>
    </p:spTree>
  </p:cSld>
  <p:clrMapOvr>
    <a:masterClrMapping/>
  </p:clrMapOvr>
  <p:transition spd="slow">
    <p:strips/>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542141" y="857160"/>
            <a:ext cx="8030388" cy="5000732"/>
            <a:chOff x="899331" y="128574"/>
            <a:chExt cx="8030388" cy="5000732"/>
          </a:xfrm>
        </p:grpSpPr>
        <p:grpSp>
          <p:nvGrpSpPr>
            <p:cNvPr id="77825" name="Group 1"/>
            <p:cNvGrpSpPr>
              <a:grpSpLocks/>
            </p:cNvGrpSpPr>
            <p:nvPr/>
          </p:nvGrpSpPr>
          <p:grpSpPr bwMode="auto">
            <a:xfrm>
              <a:off x="899331" y="203201"/>
              <a:ext cx="5887247" cy="4926105"/>
              <a:chOff x="1134" y="208"/>
              <a:chExt cx="7236" cy="5708"/>
            </a:xfrm>
          </p:grpSpPr>
          <p:sp>
            <p:nvSpPr>
              <p:cNvPr id="77826" name="AutoShape 2"/>
              <p:cNvSpPr>
                <a:spLocks/>
              </p:cNvSpPr>
              <p:nvPr/>
            </p:nvSpPr>
            <p:spPr bwMode="auto">
              <a:xfrm>
                <a:off x="8107" y="208"/>
                <a:ext cx="263" cy="5642"/>
              </a:xfrm>
              <a:prstGeom prst="rightBrace">
                <a:avLst>
                  <a:gd name="adj1" fmla="val 15772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2400"/>
              </a:p>
            </p:txBody>
          </p:sp>
          <p:sp>
            <p:nvSpPr>
              <p:cNvPr id="77827" name="Text Box 3"/>
              <p:cNvSpPr txBox="1">
                <a:spLocks noChangeArrowheads="1"/>
              </p:cNvSpPr>
              <p:nvPr/>
            </p:nvSpPr>
            <p:spPr bwMode="auto">
              <a:xfrm>
                <a:off x="1134" y="208"/>
                <a:ext cx="6823" cy="57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1- محبت خدا     1- محبت بندگان به خدا   </a:t>
                </a:r>
                <a:r>
                  <a:rPr lang="fa-IR" sz="1600" dirty="0">
                    <a:latin typeface="Calibri" pitchFamily="34" charset="0"/>
                    <a:ea typeface="Arial" pitchFamily="34" charset="0"/>
                    <a:cs typeface="B Traffic" pitchFamily="2" charset="-78"/>
                  </a:rPr>
                  <a:t> </a:t>
                </a:r>
                <a:r>
                  <a:rPr lang="fa-IR" sz="1600" dirty="0" smtClean="0">
                    <a:latin typeface="Calibri" pitchFamily="34" charset="0"/>
                    <a:ea typeface="Arial" pitchFamily="34" charset="0"/>
                    <a:cs typeface="B Traffic" pitchFamily="2" charset="-78"/>
                  </a:rPr>
                  <a:t>   </a:t>
                </a: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الف) خداتها محبوب حقیقی</a:t>
                </a: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                                                            </a:t>
                </a:r>
                <a:r>
                  <a:rPr kumimoji="0" lang="fa-IR" sz="1600" b="0" i="0" u="none" strike="noStrike" cap="none" normalizeH="0" dirty="0" smtClean="0">
                    <a:ln>
                      <a:noFill/>
                    </a:ln>
                    <a:solidFill>
                      <a:schemeClr val="tx1"/>
                    </a:solidFill>
                    <a:effectLst/>
                    <a:latin typeface="Calibri" pitchFamily="34" charset="0"/>
                    <a:ea typeface="Arial" pitchFamily="34" charset="0"/>
                    <a:cs typeface="B Traffic" pitchFamily="2" charset="-78"/>
                  </a:rPr>
                  <a:t>            </a:t>
                </a: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ب) نشانه های محبت به خدا                                </a:t>
                </a: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			           </a:t>
                </a: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ج) آثار محبت به خدا</a:t>
                </a: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	    2-محبت خدا به بستگان            د) سرانجام محبت خدا</a:t>
                </a:r>
              </a:p>
              <a:p>
                <a:pPr marL="0" marR="0" lvl="0" indent="0" algn="r" defTabSz="914400" rtl="1" eaLnBrk="1" fontAlgn="base" latinLnBrk="0" hangingPunct="1">
                  <a:lnSpc>
                    <a:spcPct val="100000"/>
                  </a:lnSpc>
                  <a:spcBef>
                    <a:spcPct val="0"/>
                  </a:spcBef>
                  <a:spcAft>
                    <a:spcPts val="1000"/>
                  </a:spcAft>
                  <a:buClrTx/>
                  <a:buSzTx/>
                  <a:buFontTx/>
                  <a:buNone/>
                  <a:tabLst/>
                </a:pPr>
                <a:endParaRPr kumimoji="0" lang="fa-IR" sz="1600" b="0" i="0" u="none" strike="noStrike" cap="none" normalizeH="0" baseline="0" dirty="0" smtClean="0">
                  <a:ln>
                    <a:noFill/>
                  </a:ln>
                  <a:solidFill>
                    <a:schemeClr val="tx1"/>
                  </a:solidFill>
                  <a:effectLst/>
                  <a:latin typeface="Calibri" pitchFamily="34" charset="0"/>
                  <a:ea typeface="Arial" pitchFamily="34" charset="0"/>
                  <a:cs typeface="B Badr" pitchFamily="2" charset="-78"/>
                </a:endParaRPr>
              </a:p>
              <a:p>
                <a:pPr marL="0" marR="0" lvl="0" indent="0"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  	  </a:t>
                </a:r>
                <a:r>
                  <a:rPr kumimoji="0" lang="fa-IR" sz="1600" b="0" i="0" u="none" strike="noStrike" cap="none" normalizeH="0" dirty="0" smtClean="0">
                    <a:ln>
                      <a:noFill/>
                    </a:ln>
                    <a:solidFill>
                      <a:schemeClr val="tx1"/>
                    </a:solidFill>
                    <a:effectLst/>
                    <a:latin typeface="Calibri" pitchFamily="34" charset="0"/>
                    <a:ea typeface="Arial" pitchFamily="34" charset="0"/>
                    <a:cs typeface="B Badr" pitchFamily="2" charset="-78"/>
                  </a:rPr>
                  <a:t>  </a:t>
                </a:r>
                <a:r>
                  <a:rPr kumimoji="0" lang="fa-IR" sz="16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1</a:t>
                </a: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 ماهیت توکل</a:t>
                </a:r>
              </a:p>
              <a:p>
                <a:pPr marL="0" marR="0" lvl="0" indent="0"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2- توکل 	    2- درجات توکل</a:t>
                </a:r>
              </a:p>
              <a:p>
                <a:pPr marL="0" marR="0" lvl="0" indent="0"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	    </a:t>
                </a: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3- ارزش توکل </a:t>
                </a: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	    </a:t>
                </a: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4- تلاش و توکل</a:t>
                </a:r>
              </a:p>
              <a:p>
                <a:pPr marL="0" marR="0" lvl="0" indent="0" algn="r" defTabSz="914400" rtl="1"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	</a:t>
                </a: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3- شکر 	    1- ماهیت و مراتب شکر</a:t>
                </a: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  	     2- ارزش شکر</a:t>
                </a: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  	    </a:t>
                </a:r>
                <a:r>
                  <a:rPr kumimoji="0" lang="fa-IR" sz="16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3- نتیجه دینوی شکر الهی </a:t>
                </a:r>
                <a:endParaRPr kumimoji="0" lang="fa-I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7828" name="AutoShape 4"/>
              <p:cNvSpPr>
                <a:spLocks/>
              </p:cNvSpPr>
              <p:nvPr/>
            </p:nvSpPr>
            <p:spPr bwMode="auto">
              <a:xfrm>
                <a:off x="6526" y="221"/>
                <a:ext cx="176" cy="1738"/>
              </a:xfrm>
              <a:prstGeom prst="rightBrace">
                <a:avLst>
                  <a:gd name="adj1" fmla="val 10833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2400"/>
              </a:p>
            </p:txBody>
          </p:sp>
          <p:sp>
            <p:nvSpPr>
              <p:cNvPr id="77830" name="AutoShape 6"/>
              <p:cNvSpPr>
                <a:spLocks/>
              </p:cNvSpPr>
              <p:nvPr/>
            </p:nvSpPr>
            <p:spPr bwMode="auto">
              <a:xfrm>
                <a:off x="6526" y="2456"/>
                <a:ext cx="176" cy="1490"/>
              </a:xfrm>
              <a:prstGeom prst="rightBrace">
                <a:avLst>
                  <a:gd name="adj1" fmla="val 33333"/>
                  <a:gd name="adj2" fmla="val 3068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2400"/>
              </a:p>
            </p:txBody>
          </p:sp>
          <p:sp>
            <p:nvSpPr>
              <p:cNvPr id="77831" name="AutoShape 7"/>
              <p:cNvSpPr>
                <a:spLocks/>
              </p:cNvSpPr>
              <p:nvPr/>
            </p:nvSpPr>
            <p:spPr bwMode="auto">
              <a:xfrm>
                <a:off x="6526" y="4442"/>
                <a:ext cx="180" cy="1324"/>
              </a:xfrm>
              <a:prstGeom prst="rightBrace">
                <a:avLst>
                  <a:gd name="adj1" fmla="val 8333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2400"/>
              </a:p>
            </p:txBody>
          </p:sp>
        </p:grpSp>
        <p:sp>
          <p:nvSpPr>
            <p:cNvPr id="77832" name="AutoShape 8"/>
            <p:cNvSpPr>
              <a:spLocks/>
            </p:cNvSpPr>
            <p:nvPr/>
          </p:nvSpPr>
          <p:spPr bwMode="auto">
            <a:xfrm>
              <a:off x="3143240" y="128574"/>
              <a:ext cx="161925" cy="1371600"/>
            </a:xfrm>
            <a:prstGeom prst="rightBrace">
              <a:avLst>
                <a:gd name="adj1" fmla="val 70588"/>
                <a:gd name="adj2"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2" name="TextBox 11"/>
            <p:cNvSpPr txBox="1"/>
            <p:nvPr/>
          </p:nvSpPr>
          <p:spPr>
            <a:xfrm>
              <a:off x="6795801" y="2221048"/>
              <a:ext cx="2133918" cy="1015663"/>
            </a:xfrm>
            <a:prstGeom prst="rect">
              <a:avLst/>
            </a:prstGeom>
            <a:noFill/>
          </p:spPr>
          <p:txBody>
            <a:bodyPr wrap="none" rtlCol="1">
              <a:spAutoFit/>
            </a:bodyPr>
            <a:lstStyle/>
            <a:p>
              <a:r>
                <a:rPr lang="fa-IR" sz="2000" dirty="0"/>
                <a:t>جهت گیری نفس </a:t>
              </a:r>
              <a:r>
                <a:rPr lang="fa-IR" sz="2000" dirty="0" smtClean="0"/>
                <a:t>نسبت</a:t>
              </a:r>
            </a:p>
            <a:p>
              <a:r>
                <a:rPr lang="fa-IR" sz="2000" dirty="0"/>
                <a:t>به مبدأ </a:t>
              </a:r>
              <a:r>
                <a:rPr lang="fa-IR" sz="2000" dirty="0" smtClean="0"/>
                <a:t>(خداوند)را نشان</a:t>
              </a:r>
            </a:p>
            <a:p>
              <a:r>
                <a:rPr lang="fa-IR" sz="2000" dirty="0" smtClean="0"/>
                <a:t> </a:t>
              </a:r>
              <a:r>
                <a:rPr lang="fa-IR" sz="2000" dirty="0"/>
                <a:t>می دهد</a:t>
              </a:r>
            </a:p>
          </p:txBody>
        </p:sp>
      </p:grpSp>
    </p:spTree>
  </p:cSld>
  <p:clrMapOvr>
    <a:masterClrMapping/>
  </p:clrMapOvr>
  <p:transition spd="slow">
    <p:strips/>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70000" lnSpcReduction="20000"/>
          </a:bodyPr>
          <a:lstStyle/>
          <a:p>
            <a:pPr marL="0" indent="0">
              <a:lnSpc>
                <a:spcPct val="210000"/>
              </a:lnSpc>
            </a:pPr>
            <a:r>
              <a:rPr lang="fa-IR" dirty="0"/>
              <a:t>الف) جهت گیری نفس نسبت به خدا: بخشی از صفات نفسانی جهت گیری درونی انسان را به خدا نشان می دهد که عبارتند </a:t>
            </a:r>
            <a:r>
              <a:rPr lang="fa-IR" dirty="0" smtClean="0"/>
              <a:t>از:  </a:t>
            </a:r>
            <a:r>
              <a:rPr lang="fa-IR" dirty="0"/>
              <a:t>1- محبت خداوند	2- توکل 	3- شکر</a:t>
            </a:r>
            <a:endParaRPr lang="en-US" dirty="0"/>
          </a:p>
          <a:p>
            <a:pPr marL="0" indent="0">
              <a:lnSpc>
                <a:spcPct val="210000"/>
              </a:lnSpc>
            </a:pPr>
            <a:r>
              <a:rPr lang="fa-IR" dirty="0"/>
              <a:t>محبت </a:t>
            </a:r>
            <a:r>
              <a:rPr lang="fa-IR" dirty="0" smtClean="0"/>
              <a:t>خداوند: </a:t>
            </a:r>
            <a:r>
              <a:rPr lang="fa-IR" dirty="0"/>
              <a:t>چون جاذبه </a:t>
            </a:r>
            <a:r>
              <a:rPr lang="fa-IR" dirty="0" smtClean="0"/>
              <a:t>ها </a:t>
            </a:r>
            <a:r>
              <a:rPr lang="fa-IR" dirty="0"/>
              <a:t>و دافعه های انسان تحت تاثیر محبت ها و نفرت </a:t>
            </a:r>
            <a:r>
              <a:rPr lang="fa-IR" dirty="0" smtClean="0"/>
              <a:t>های اوست </a:t>
            </a:r>
            <a:r>
              <a:rPr lang="fa-IR" dirty="0"/>
              <a:t>و برخی از حکما غایت انسان را سعادتمندی یعنی زندگی لذت بخش و بدون درد و رنج </a:t>
            </a:r>
            <a:r>
              <a:rPr lang="fa-IR" dirty="0" smtClean="0"/>
              <a:t>دانسته </a:t>
            </a:r>
            <a:r>
              <a:rPr lang="fa-IR" dirty="0"/>
              <a:t>اند و تحقق این هدف را فقط در سایه زندگی محبت آمیز و حیات عاشقانه </a:t>
            </a:r>
            <a:r>
              <a:rPr lang="fa-IR" dirty="0" smtClean="0"/>
              <a:t>میسر </a:t>
            </a:r>
            <a:r>
              <a:rPr lang="fa-IR" dirty="0"/>
              <a:t>می </a:t>
            </a:r>
            <a:r>
              <a:rPr lang="fa-IR" dirty="0" smtClean="0"/>
              <a:t>دانند. </a:t>
            </a:r>
            <a:r>
              <a:rPr lang="fa-IR" dirty="0"/>
              <a:t>حال محبوب و معشوق حقیقی کدام است که شایسته جانبازی </a:t>
            </a:r>
            <a:r>
              <a:rPr lang="fa-IR" dirty="0" smtClean="0"/>
              <a:t>است، </a:t>
            </a:r>
            <a:r>
              <a:rPr lang="fa-IR" dirty="0"/>
              <a:t>خدا باوران صرفاً خدا را شایسته جانبازی می دانند ( والذین امنو اشد حباً للثه ) ( </a:t>
            </a:r>
            <a:r>
              <a:rPr lang="fa-IR" dirty="0" smtClean="0"/>
              <a:t>یحبهم </a:t>
            </a:r>
            <a:r>
              <a:rPr lang="fa-IR" dirty="0"/>
              <a:t>و یحبونه) </a:t>
            </a:r>
            <a:r>
              <a:rPr lang="fa-IR" dirty="0" smtClean="0"/>
              <a:t>قرآن کریم پاداش آن همه </a:t>
            </a:r>
            <a:r>
              <a:rPr lang="fa-IR" dirty="0"/>
              <a:t>جانبازی در راه خدا را محبت پروردگار معرفی کرده </a:t>
            </a:r>
            <a:r>
              <a:rPr lang="fa-IR" dirty="0" smtClean="0"/>
              <a:t>است. </a:t>
            </a:r>
            <a:endParaRPr lang="fa-IR" dirty="0"/>
          </a:p>
        </p:txBody>
      </p:sp>
    </p:spTree>
  </p:cSld>
  <p:clrMapOvr>
    <a:masterClrMapping/>
  </p:clrMapOvr>
  <p:transition spd="slow">
    <p:strip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785786" y="714356"/>
            <a:ext cx="7315013" cy="5429288"/>
            <a:chOff x="3411" y="9593"/>
            <a:chExt cx="6887" cy="5203"/>
          </a:xfrm>
        </p:grpSpPr>
        <p:sp>
          <p:nvSpPr>
            <p:cNvPr id="2051" name="AutoShape 3"/>
            <p:cNvSpPr>
              <a:spLocks/>
            </p:cNvSpPr>
            <p:nvPr/>
          </p:nvSpPr>
          <p:spPr bwMode="auto">
            <a:xfrm>
              <a:off x="7290" y="9593"/>
              <a:ext cx="165" cy="2340"/>
            </a:xfrm>
            <a:prstGeom prst="rightBrace">
              <a:avLst>
                <a:gd name="adj1" fmla="val 118182"/>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3200"/>
            </a:p>
          </p:txBody>
        </p:sp>
        <p:sp>
          <p:nvSpPr>
            <p:cNvPr id="2052" name="Text Box 4"/>
            <p:cNvSpPr txBox="1">
              <a:spLocks noChangeArrowheads="1"/>
            </p:cNvSpPr>
            <p:nvPr/>
          </p:nvSpPr>
          <p:spPr bwMode="auto">
            <a:xfrm>
              <a:off x="4218" y="9680"/>
              <a:ext cx="3060" cy="12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1143000" lvl="0" indent="0" algn="r" defTabSz="914400" rtl="1" eaLnBrk="1" fontAlgn="base" latinLnBrk="0" hangingPunct="1">
                <a:lnSpc>
                  <a:spcPct val="200000"/>
                </a:lnSpc>
                <a:spcBef>
                  <a:spcPct val="0"/>
                </a:spcBef>
                <a:spcAft>
                  <a:spcPct val="0"/>
                </a:spcAft>
                <a:buClrTx/>
                <a:buSzTx/>
                <a:buFont typeface="Calibri" pitchFamily="34" charset="0"/>
                <a:buChar char="1"/>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اخلاق فیلسوفانه </a:t>
              </a:r>
            </a:p>
            <a:p>
              <a:pPr marL="0" marR="0" lvl="0" indent="0" algn="r" defTabSz="914400" rtl="1" eaLnBrk="1" fontAlgn="base" latinLnBrk="0" hangingPunct="1">
                <a:lnSpc>
                  <a:spcPct val="200000"/>
                </a:lnSpc>
                <a:spcBef>
                  <a:spcPct val="0"/>
                </a:spcBef>
                <a:spcAft>
                  <a:spcPct val="0"/>
                </a:spcAft>
                <a:buClrTx/>
                <a:buSzTx/>
                <a:buFont typeface="Calibri" pitchFamily="34" charset="0"/>
                <a:buChar char="2"/>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اخلاق عارفانه </a:t>
              </a:r>
              <a:endParaRPr kumimoji="0" lang="en-US" sz="2400" b="0" i="0" u="none" strike="noStrike" cap="none" normalizeH="0" baseline="0" dirty="0" smtClean="0">
                <a:ln>
                  <a:noFill/>
                </a:ln>
                <a:solidFill>
                  <a:schemeClr val="tx1"/>
                </a:solidFill>
                <a:effectLst/>
                <a:latin typeface="Calibri" pitchFamily="34" charset="0"/>
                <a:ea typeface="Arial" pitchFamily="34" charset="0"/>
                <a:cs typeface="B Badr" pitchFamily="2" charset="-78"/>
              </a:endParaRPr>
            </a:p>
            <a:p>
              <a:pPr marL="0" marR="0" lvl="0" indent="0" algn="r" defTabSz="914400" rtl="1" eaLnBrk="1" fontAlgn="base" latinLnBrk="0" hangingPunct="1">
                <a:lnSpc>
                  <a:spcPct val="200000"/>
                </a:lnSpc>
                <a:spcBef>
                  <a:spcPct val="0"/>
                </a:spcBef>
                <a:spcAft>
                  <a:spcPct val="0"/>
                </a:spcAft>
                <a:buClrTx/>
                <a:buSzTx/>
                <a:buFont typeface="Calibri" pitchFamily="34" charset="0"/>
                <a:buChar char="3"/>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اخلاق نقلی</a:t>
              </a:r>
              <a:endParaRPr kumimoji="0" lang="fa-I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3" name="AutoShape 5"/>
            <p:cNvSpPr>
              <a:spLocks/>
            </p:cNvSpPr>
            <p:nvPr/>
          </p:nvSpPr>
          <p:spPr bwMode="auto">
            <a:xfrm>
              <a:off x="7260" y="12159"/>
              <a:ext cx="225" cy="2340"/>
            </a:xfrm>
            <a:prstGeom prst="rightBrace">
              <a:avLst>
                <a:gd name="adj1" fmla="val 86667"/>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sz="3200"/>
            </a:p>
          </p:txBody>
        </p:sp>
        <p:sp>
          <p:nvSpPr>
            <p:cNvPr id="2054" name="Text Box 6"/>
            <p:cNvSpPr txBox="1">
              <a:spLocks noChangeArrowheads="1"/>
            </p:cNvSpPr>
            <p:nvPr/>
          </p:nvSpPr>
          <p:spPr bwMode="auto">
            <a:xfrm>
              <a:off x="3411" y="12156"/>
              <a:ext cx="3775" cy="26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165100" lvl="0" indent="0" algn="r" defTabSz="914400" rtl="1" eaLnBrk="1" fontAlgn="base" latinLnBrk="0" hangingPunct="1">
                <a:lnSpc>
                  <a:spcPct val="200000"/>
                </a:lnSpc>
                <a:spcBef>
                  <a:spcPct val="0"/>
                </a:spcBef>
                <a:spcAft>
                  <a:spcPct val="0"/>
                </a:spcAft>
                <a:buClrTx/>
                <a:buSzTx/>
                <a:buFont typeface="Calibri" pitchFamily="34" charset="0"/>
                <a:buChar char="1"/>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برخی مباحث بنیادین و </a:t>
              </a: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فلسفی </a:t>
              </a: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اخلاق</a:t>
              </a:r>
            </a:p>
            <a:p>
              <a:pPr marL="0" marR="0" lvl="0" indent="0" algn="r" defTabSz="914400" rtl="1" eaLnBrk="1" fontAlgn="base" latinLnBrk="0" hangingPunct="1">
                <a:lnSpc>
                  <a:spcPct val="200000"/>
                </a:lnSpc>
                <a:spcBef>
                  <a:spcPct val="0"/>
                </a:spcBef>
                <a:spcAft>
                  <a:spcPct val="0"/>
                </a:spcAft>
                <a:buClrTx/>
                <a:buSzTx/>
                <a:buFont typeface="Calibri" pitchFamily="34" charset="0"/>
                <a:buChar char="2"/>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توصیف زشتی و زیبایی های اخلاق</a:t>
              </a:r>
              <a:endParaRPr kumimoji="0" lang="en-US" sz="2400" b="0" i="0" u="none" strike="noStrike" cap="none" normalizeH="0" baseline="0" dirty="0" smtClean="0">
                <a:ln>
                  <a:noFill/>
                </a:ln>
                <a:solidFill>
                  <a:schemeClr val="tx1"/>
                </a:solidFill>
                <a:effectLst/>
                <a:latin typeface="Calibri" pitchFamily="34" charset="0"/>
                <a:ea typeface="Arial" pitchFamily="34" charset="0"/>
                <a:cs typeface="B Badr" pitchFamily="2" charset="-78"/>
              </a:endParaRPr>
            </a:p>
            <a:p>
              <a:pPr marL="0" marR="0" lvl="0" indent="0" algn="r" defTabSz="914400" rtl="1" eaLnBrk="1" fontAlgn="base" latinLnBrk="0" hangingPunct="1">
                <a:lnSpc>
                  <a:spcPct val="200000"/>
                </a:lnSpc>
                <a:spcBef>
                  <a:spcPct val="0"/>
                </a:spcBef>
                <a:spcAft>
                  <a:spcPct val="0"/>
                </a:spcAft>
                <a:buClrTx/>
                <a:buSzTx/>
                <a:buFont typeface="Calibri" pitchFamily="34" charset="0"/>
                <a:buChar char="3"/>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اخلاق تربیتی </a:t>
              </a:r>
              <a:endParaRPr kumimoji="0" lang="fa-I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5" name="Text Box 7"/>
            <p:cNvSpPr txBox="1">
              <a:spLocks noChangeArrowheads="1"/>
            </p:cNvSpPr>
            <p:nvPr/>
          </p:nvSpPr>
          <p:spPr bwMode="auto">
            <a:xfrm>
              <a:off x="7363" y="10425"/>
              <a:ext cx="2823" cy="26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ج) شیوه های اخلاقی و شیوه</a:t>
              </a: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	مورد قبول</a:t>
              </a:r>
              <a:endParaRPr kumimoji="0" lang="fa-I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6" name="Text Box 8"/>
            <p:cNvSpPr txBox="1">
              <a:spLocks noChangeArrowheads="1"/>
            </p:cNvSpPr>
            <p:nvPr/>
          </p:nvSpPr>
          <p:spPr bwMode="auto">
            <a:xfrm>
              <a:off x="7185" y="12930"/>
              <a:ext cx="3113" cy="4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د) تقسیم </a:t>
              </a: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ساحت </a:t>
              </a:r>
              <a:r>
                <a:rPr kumimoji="0" lang="fa-IR" sz="2400" b="0" i="0" u="none" strike="noStrike" cap="none" normalizeH="0" baseline="0" dirty="0" smtClean="0">
                  <a:ln>
                    <a:noFill/>
                  </a:ln>
                  <a:solidFill>
                    <a:schemeClr val="tx1"/>
                  </a:solidFill>
                  <a:effectLst/>
                  <a:latin typeface="Calibri" pitchFamily="34" charset="0"/>
                  <a:ea typeface="Arial" pitchFamily="34" charset="0"/>
                  <a:cs typeface="B Badr" pitchFamily="2" charset="-78"/>
                </a:rPr>
                <a:t>اخلاق اسلامی</a:t>
              </a:r>
              <a:endParaRPr kumimoji="0" lang="fa-IR" sz="32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ransition spd="slow">
    <p:strips/>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20000"/>
          </a:bodyPr>
          <a:lstStyle/>
          <a:p>
            <a:pPr marL="0" indent="0">
              <a:lnSpc>
                <a:spcPct val="200000"/>
              </a:lnSpc>
              <a:buNone/>
            </a:pPr>
            <a:r>
              <a:rPr lang="fa-IR" dirty="0"/>
              <a:t>یعنی محبوب خدا فقط </a:t>
            </a:r>
            <a:r>
              <a:rPr lang="fa-IR" dirty="0" smtClean="0"/>
              <a:t>مجاهدان، محسنین، </a:t>
            </a:r>
            <a:r>
              <a:rPr lang="fa-IR" dirty="0"/>
              <a:t>توابین، </a:t>
            </a:r>
            <a:r>
              <a:rPr lang="fa-IR" dirty="0" smtClean="0"/>
              <a:t>مطهرین، مقسطین، </a:t>
            </a:r>
            <a:r>
              <a:rPr lang="fa-IR" dirty="0"/>
              <a:t>صابرین و متوکلین </a:t>
            </a:r>
            <a:r>
              <a:rPr lang="fa-IR" dirty="0" smtClean="0"/>
              <a:t>هستند. </a:t>
            </a:r>
            <a:r>
              <a:rPr lang="fa-IR" dirty="0"/>
              <a:t>یعنی نوعی ملازمه بین محبت بنده و پروردگار است پس باید محبت خدا از دو نظر بررسی </a:t>
            </a:r>
            <a:r>
              <a:rPr lang="fa-IR" dirty="0" smtClean="0"/>
              <a:t>شود: </a:t>
            </a:r>
            <a:endParaRPr lang="en-US" dirty="0"/>
          </a:p>
          <a:p>
            <a:pPr marL="0" indent="0">
              <a:lnSpc>
                <a:spcPct val="200000"/>
              </a:lnSpc>
              <a:buNone/>
            </a:pPr>
            <a:r>
              <a:rPr lang="fa-IR" dirty="0"/>
              <a:t>1- محبت بندگان به خدا   2- محبت خدا به بندگان </a:t>
            </a:r>
            <a:endParaRPr lang="en-US" dirty="0"/>
          </a:p>
          <a:p>
            <a:pPr marL="0" indent="0">
              <a:lnSpc>
                <a:spcPct val="200000"/>
              </a:lnSpc>
              <a:buNone/>
            </a:pPr>
            <a:r>
              <a:rPr lang="fa-IR" dirty="0"/>
              <a:t>1- محبت بندگان به خداوند : الف) خدا تنها محبوب حقیقی است </a:t>
            </a:r>
            <a:r>
              <a:rPr lang="fa-IR" dirty="0" smtClean="0"/>
              <a:t>و لذا اشیا و </a:t>
            </a:r>
            <a:r>
              <a:rPr lang="fa-IR" dirty="0"/>
              <a:t>اشخاص دیگر به </a:t>
            </a:r>
            <a:r>
              <a:rPr lang="fa-IR" dirty="0" smtClean="0"/>
              <a:t>میزان تناسبی </a:t>
            </a:r>
            <a:r>
              <a:rPr lang="fa-IR" dirty="0"/>
              <a:t>که با </a:t>
            </a:r>
            <a:r>
              <a:rPr lang="fa-IR" dirty="0" smtClean="0"/>
              <a:t>او دارند </a:t>
            </a:r>
            <a:r>
              <a:rPr lang="fa-IR" dirty="0"/>
              <a:t>شایسته محبت </a:t>
            </a:r>
            <a:r>
              <a:rPr lang="fa-IR" dirty="0" smtClean="0"/>
              <a:t>هستند. اسباب </a:t>
            </a:r>
            <a:r>
              <a:rPr lang="fa-IR" dirty="0"/>
              <a:t>پیدایش محبت و عشق عبارتند از: </a:t>
            </a:r>
            <a:endParaRPr lang="en-US" dirty="0"/>
          </a:p>
          <a:p>
            <a:pPr marL="0" indent="0">
              <a:lnSpc>
                <a:spcPct val="200000"/>
              </a:lnSpc>
              <a:buNone/>
            </a:pPr>
            <a:endParaRPr lang="fa-IR" dirty="0"/>
          </a:p>
        </p:txBody>
      </p:sp>
    </p:spTree>
  </p:cSld>
  <p:clrMapOvr>
    <a:masterClrMapping/>
  </p:clrMapOvr>
  <p:transition spd="slow">
    <p:strips/>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77500" lnSpcReduction="20000"/>
          </a:bodyPr>
          <a:lstStyle/>
          <a:p>
            <a:pPr>
              <a:lnSpc>
                <a:spcPct val="200000"/>
              </a:lnSpc>
              <a:buNone/>
            </a:pPr>
            <a:r>
              <a:rPr lang="fa-IR" dirty="0"/>
              <a:t>1- آنچه سبب بقاء و کمال انسان می </a:t>
            </a:r>
            <a:r>
              <a:rPr lang="fa-IR" dirty="0" smtClean="0"/>
              <a:t>شود؛ </a:t>
            </a:r>
            <a:r>
              <a:rPr lang="fa-IR" dirty="0"/>
              <a:t>چون انسان بقاء و کمال نفس خود را دوست دارد </a:t>
            </a:r>
            <a:r>
              <a:rPr lang="fa-IR" dirty="0" smtClean="0"/>
              <a:t>و هر آنچه به این امر کمک </a:t>
            </a:r>
            <a:r>
              <a:rPr lang="fa-IR" dirty="0"/>
              <a:t>کند </a:t>
            </a:r>
            <a:r>
              <a:rPr lang="fa-IR" dirty="0" smtClean="0"/>
              <a:t>مورد </a:t>
            </a:r>
            <a:r>
              <a:rPr lang="fa-IR" dirty="0"/>
              <a:t>محبت و عشق قرار می </a:t>
            </a:r>
            <a:r>
              <a:rPr lang="fa-IR" dirty="0" smtClean="0"/>
              <a:t>دهد. </a:t>
            </a:r>
            <a:endParaRPr lang="en-US" dirty="0"/>
          </a:p>
          <a:p>
            <a:pPr>
              <a:lnSpc>
                <a:spcPct val="200000"/>
              </a:lnSpc>
              <a:buNone/>
            </a:pPr>
            <a:r>
              <a:rPr lang="fa-IR" dirty="0"/>
              <a:t>2- </a:t>
            </a:r>
            <a:r>
              <a:rPr lang="fa-IR" dirty="0" smtClean="0"/>
              <a:t>لذت: </a:t>
            </a:r>
            <a:r>
              <a:rPr lang="fa-IR" dirty="0"/>
              <a:t>چه لذت مادی </a:t>
            </a:r>
            <a:r>
              <a:rPr lang="fa-IR" dirty="0" smtClean="0"/>
              <a:t>و چه </a:t>
            </a:r>
            <a:r>
              <a:rPr lang="fa-IR" dirty="0"/>
              <a:t>معنوی موجب محبت می </a:t>
            </a:r>
            <a:r>
              <a:rPr lang="fa-IR" dirty="0" smtClean="0"/>
              <a:t>شود. </a:t>
            </a:r>
            <a:r>
              <a:rPr lang="fa-IR" dirty="0"/>
              <a:t>انسان آنچه را که موجب لذت می گردد بدلیل لذت آور بودن </a:t>
            </a:r>
            <a:r>
              <a:rPr lang="fa-IR" dirty="0" smtClean="0"/>
              <a:t>دوست </a:t>
            </a:r>
            <a:r>
              <a:rPr lang="fa-IR" dirty="0"/>
              <a:t>دارد نه برای ذات </a:t>
            </a:r>
            <a:r>
              <a:rPr lang="fa-IR" dirty="0" smtClean="0"/>
              <a:t>آن، </a:t>
            </a:r>
            <a:r>
              <a:rPr lang="fa-IR" dirty="0"/>
              <a:t>البته محبت هایی که بوسیله لذتهای مادی حاصل می شود بدلیل پستی و مادی بودن آن بسرعت زائل می شود اما لذت معنوی دارای </a:t>
            </a:r>
            <a:r>
              <a:rPr lang="fa-IR" dirty="0" smtClean="0"/>
              <a:t>عمری </a:t>
            </a:r>
            <a:r>
              <a:rPr lang="fa-IR" dirty="0"/>
              <a:t>دراز و چه بسا جاویدان </a:t>
            </a:r>
            <a:r>
              <a:rPr lang="fa-IR" dirty="0" smtClean="0"/>
              <a:t>است. </a:t>
            </a:r>
            <a:endParaRPr lang="en-US" dirty="0"/>
          </a:p>
          <a:p>
            <a:pPr>
              <a:lnSpc>
                <a:spcPct val="200000"/>
              </a:lnSpc>
              <a:buNone/>
            </a:pPr>
            <a:endParaRPr lang="fa-IR" dirty="0"/>
          </a:p>
        </p:txBody>
      </p:sp>
    </p:spTree>
  </p:cSld>
  <p:clrMapOvr>
    <a:masterClrMapping/>
  </p:clrMapOvr>
  <p:transition spd="slow">
    <p:strips/>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70000" lnSpcReduction="20000"/>
          </a:bodyPr>
          <a:lstStyle/>
          <a:p>
            <a:pPr marL="0" indent="0">
              <a:lnSpc>
                <a:spcPct val="200000"/>
              </a:lnSpc>
              <a:buNone/>
            </a:pPr>
            <a:r>
              <a:rPr lang="fa-IR" dirty="0"/>
              <a:t>3- </a:t>
            </a:r>
            <a:r>
              <a:rPr lang="fa-IR" dirty="0" smtClean="0"/>
              <a:t>احسان: انسان بنده و اسیر نیکی واحسان است و منفعت و نیکی سبب محبت آدمی به عامل آن می شود. </a:t>
            </a:r>
            <a:r>
              <a:rPr lang="fa-IR" dirty="0"/>
              <a:t>« الانسان </a:t>
            </a:r>
            <a:r>
              <a:rPr lang="fa-IR" dirty="0" smtClean="0"/>
              <a:t>عبد </a:t>
            </a:r>
            <a:r>
              <a:rPr lang="fa-IR" dirty="0"/>
              <a:t>الاحسان » </a:t>
            </a:r>
            <a:endParaRPr lang="en-US" dirty="0"/>
          </a:p>
          <a:p>
            <a:pPr marL="0" indent="0">
              <a:lnSpc>
                <a:spcPct val="200000"/>
              </a:lnSpc>
              <a:buNone/>
            </a:pPr>
            <a:r>
              <a:rPr lang="fa-IR" dirty="0"/>
              <a:t>4- حسن و  جمال ظاهری و </a:t>
            </a:r>
            <a:r>
              <a:rPr lang="fa-IR" dirty="0" smtClean="0"/>
              <a:t>باطنی: ادراک زیبایی و جمالموجب محبت می گردد؛ « </a:t>
            </a:r>
            <a:r>
              <a:rPr lang="fa-IR" dirty="0"/>
              <a:t>ان </a:t>
            </a:r>
            <a:r>
              <a:rPr lang="fa-IR" dirty="0" smtClean="0"/>
              <a:t>الله </a:t>
            </a:r>
            <a:r>
              <a:rPr lang="fa-IR" dirty="0"/>
              <a:t>جمیل و یحب الجمال » زیبایی مادی و معنوی را انسان دوست </a:t>
            </a:r>
            <a:r>
              <a:rPr lang="fa-IR" dirty="0" smtClean="0"/>
              <a:t>دارد. </a:t>
            </a:r>
            <a:endParaRPr lang="en-US" dirty="0"/>
          </a:p>
          <a:p>
            <a:pPr marL="0" indent="0">
              <a:lnSpc>
                <a:spcPct val="200000"/>
              </a:lnSpc>
              <a:buNone/>
            </a:pPr>
            <a:r>
              <a:rPr lang="fa-IR" dirty="0"/>
              <a:t>5- تناسب و </a:t>
            </a:r>
            <a:r>
              <a:rPr lang="fa-IR" dirty="0" smtClean="0"/>
              <a:t>مسانخت </a:t>
            </a:r>
            <a:r>
              <a:rPr lang="fa-IR" dirty="0"/>
              <a:t>باطنی و </a:t>
            </a:r>
            <a:r>
              <a:rPr lang="fa-IR" dirty="0" smtClean="0"/>
              <a:t>روحی: </a:t>
            </a:r>
            <a:r>
              <a:rPr lang="fa-IR" dirty="0"/>
              <a:t>گاهی انسان بخاطر اینکه کسی با او هم سنخ و مناسبت دارد </a:t>
            </a:r>
            <a:r>
              <a:rPr lang="fa-IR" dirty="0" smtClean="0"/>
              <a:t>به </a:t>
            </a:r>
            <a:r>
              <a:rPr lang="fa-IR" dirty="0"/>
              <a:t>او محبت می </a:t>
            </a:r>
            <a:r>
              <a:rPr lang="fa-IR" dirty="0" smtClean="0"/>
              <a:t>ورزد، مجانست و تناسب باطنی و معنوی که با روح و جان او دارد.</a:t>
            </a:r>
            <a:endParaRPr lang="en-US" dirty="0"/>
          </a:p>
          <a:p>
            <a:pPr marL="0" indent="0">
              <a:lnSpc>
                <a:spcPct val="200000"/>
              </a:lnSpc>
              <a:buNone/>
            </a:pPr>
            <a:r>
              <a:rPr lang="fa-IR" dirty="0"/>
              <a:t>6- </a:t>
            </a:r>
            <a:r>
              <a:rPr lang="fa-IR" dirty="0" smtClean="0"/>
              <a:t>الفت </a:t>
            </a:r>
            <a:r>
              <a:rPr lang="fa-IR" dirty="0"/>
              <a:t>و اجتماع:  زندگی در کنار هم موجب محبت </a:t>
            </a:r>
            <a:r>
              <a:rPr lang="fa-IR" dirty="0" smtClean="0"/>
              <a:t>و </a:t>
            </a:r>
            <a:r>
              <a:rPr lang="fa-IR" dirty="0"/>
              <a:t>انس می </a:t>
            </a:r>
            <a:r>
              <a:rPr lang="fa-IR" dirty="0" smtClean="0"/>
              <a:t>گردد، بر همین اساس انسان </a:t>
            </a:r>
            <a:r>
              <a:rPr lang="fa-IR" dirty="0"/>
              <a:t>از ماده انس است نه </a:t>
            </a:r>
            <a:r>
              <a:rPr lang="fa-IR" dirty="0" smtClean="0"/>
              <a:t>نسیان. </a:t>
            </a:r>
            <a:endParaRPr lang="en-US" dirty="0"/>
          </a:p>
          <a:p>
            <a:pPr marL="0" indent="0">
              <a:lnSpc>
                <a:spcPct val="200000"/>
              </a:lnSpc>
              <a:buNone/>
            </a:pPr>
            <a:endParaRPr lang="fa-IR" dirty="0"/>
          </a:p>
        </p:txBody>
      </p:sp>
    </p:spTree>
  </p:cSld>
  <p:clrMapOvr>
    <a:masterClrMapping/>
  </p:clrMapOvr>
  <p:transition spd="slow">
    <p:strips/>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83894"/>
            <a:ext cx="8229600" cy="5542269"/>
          </a:xfrm>
        </p:spPr>
        <p:txBody>
          <a:bodyPr>
            <a:normAutofit/>
          </a:bodyPr>
          <a:lstStyle/>
          <a:p>
            <a:pPr>
              <a:lnSpc>
                <a:spcPct val="200000"/>
              </a:lnSpc>
              <a:buNone/>
            </a:pPr>
            <a:r>
              <a:rPr lang="fa-IR" sz="2400" dirty="0"/>
              <a:t>7- شباهت در اوصاف ظاهری: </a:t>
            </a:r>
            <a:r>
              <a:rPr lang="fa-IR" sz="2400" dirty="0" smtClean="0"/>
              <a:t>اشتراک دریک با چند ویژگی ظاهری باعث پیدایش محبت می شود. علاقه افراد </a:t>
            </a:r>
            <a:r>
              <a:rPr lang="fa-IR" sz="2400" dirty="0"/>
              <a:t>هم شغل و کودکان </a:t>
            </a:r>
            <a:r>
              <a:rPr lang="fa-IR" sz="2400" dirty="0" smtClean="0"/>
              <a:t>و پیران به یکدیگر بدلیل </a:t>
            </a:r>
            <a:r>
              <a:rPr lang="fa-IR" sz="2400" dirty="0"/>
              <a:t>اشتراک در یک یا چند ویژگی </a:t>
            </a:r>
            <a:r>
              <a:rPr lang="fa-IR" sz="2400" dirty="0" smtClean="0"/>
              <a:t>از همین قبیل است.</a:t>
            </a:r>
          </a:p>
          <a:p>
            <a:pPr>
              <a:lnSpc>
                <a:spcPct val="200000"/>
              </a:lnSpc>
              <a:buNone/>
            </a:pPr>
            <a:r>
              <a:rPr lang="fa-IR" sz="2400" dirty="0" smtClean="0"/>
              <a:t>8- </a:t>
            </a:r>
            <a:r>
              <a:rPr lang="fa-IR" sz="2400" dirty="0"/>
              <a:t>رابطه علیت: چون معلول ناشی از علت و هم سنخ با آن است پس محبوب علت </a:t>
            </a:r>
            <a:r>
              <a:rPr lang="fa-IR" sz="2400" dirty="0" smtClean="0"/>
              <a:t>است و معلول نیز علت را چون اصل اوست دوست دارد. یعنی هر یک از آن دو(علت و معلول) در محبت نسبت به دیگری در حقیقت به خویش عشق می ورزد. </a:t>
            </a:r>
            <a:endParaRPr lang="en-US" sz="2400" dirty="0"/>
          </a:p>
          <a:p>
            <a:pPr>
              <a:lnSpc>
                <a:spcPct val="200000"/>
              </a:lnSpc>
              <a:buNone/>
            </a:pPr>
            <a:endParaRPr lang="fa-IR" sz="2400" dirty="0"/>
          </a:p>
        </p:txBody>
      </p:sp>
    </p:spTree>
  </p:cSld>
  <p:clrMapOvr>
    <a:masterClrMapping/>
  </p:clrMapOvr>
  <p:transition spd="slow">
    <p:strips/>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85000" lnSpcReduction="10000"/>
          </a:bodyPr>
          <a:lstStyle/>
          <a:p>
            <a:pPr>
              <a:lnSpc>
                <a:spcPct val="210000"/>
              </a:lnSpc>
              <a:buNone/>
            </a:pPr>
            <a:r>
              <a:rPr lang="fa-IR" sz="2400" dirty="0"/>
              <a:t>نتیجه </a:t>
            </a:r>
            <a:r>
              <a:rPr lang="fa-IR" sz="2400" dirty="0" smtClean="0"/>
              <a:t>گیری: غیراز دوسبب اجتماع مادی و اشتراک در اوصاف ظاهری که درخداوند محال است، همه </a:t>
            </a:r>
            <a:r>
              <a:rPr lang="fa-IR" sz="2400" dirty="0"/>
              <a:t>اسباب محبت آفرین بطور حقیقی </a:t>
            </a:r>
            <a:r>
              <a:rPr lang="fa-IR" sz="2400" dirty="0" smtClean="0"/>
              <a:t>در بالاترین درجات فقط </a:t>
            </a:r>
            <a:r>
              <a:rPr lang="fa-IR" sz="2400" dirty="0"/>
              <a:t>در </a:t>
            </a:r>
            <a:r>
              <a:rPr lang="fa-IR" sz="2400" dirty="0" smtClean="0"/>
              <a:t>خداوند </a:t>
            </a:r>
            <a:r>
              <a:rPr lang="fa-IR" sz="2400" dirty="0"/>
              <a:t>وجود دارد و تصور وجود آن در غیر خدا  </a:t>
            </a:r>
            <a:r>
              <a:rPr lang="fa-IR" sz="2400" dirty="0" smtClean="0"/>
              <a:t>توهمی </a:t>
            </a:r>
            <a:r>
              <a:rPr lang="fa-IR" sz="2400" dirty="0"/>
              <a:t>بیش </a:t>
            </a:r>
            <a:r>
              <a:rPr lang="fa-IR" sz="2400" dirty="0" smtClean="0"/>
              <a:t>نیست. </a:t>
            </a:r>
            <a:r>
              <a:rPr lang="fa-IR" sz="2400" dirty="0"/>
              <a:t>خالق احسان </a:t>
            </a:r>
            <a:r>
              <a:rPr lang="fa-IR" sz="2400" dirty="0" smtClean="0"/>
              <a:t>اوست. </a:t>
            </a:r>
            <a:r>
              <a:rPr lang="fa-IR" sz="2400" dirty="0"/>
              <a:t>بنابراین جمال و کمال در خدا بالذات وجود </a:t>
            </a:r>
            <a:r>
              <a:rPr lang="fa-IR" sz="2400" dirty="0" smtClean="0"/>
              <a:t>دارد و چون هیچ شریکی در اوصافش ندارد لذا هیچ گونه شریکیرا درمحبت نیز بر نمی تابد. </a:t>
            </a:r>
            <a:endParaRPr lang="en-US" sz="2400" dirty="0"/>
          </a:p>
          <a:p>
            <a:pPr>
              <a:lnSpc>
                <a:spcPct val="210000"/>
              </a:lnSpc>
              <a:buNone/>
            </a:pPr>
            <a:r>
              <a:rPr lang="fa-IR" sz="2400" dirty="0"/>
              <a:t>ب) نشانه های محبت به خداوند: گاهی مدعیان دروغینی که خود را </a:t>
            </a:r>
            <a:r>
              <a:rPr lang="fa-IR" sz="2400" dirty="0" smtClean="0"/>
              <a:t>دوستان </a:t>
            </a:r>
            <a:r>
              <a:rPr lang="fa-IR" sz="2400" dirty="0"/>
              <a:t>خاص الهی می دانند و ادعای عشق به خدا دارند در حالی که با الفبای محبت و عشق بیگانه </a:t>
            </a:r>
            <a:r>
              <a:rPr lang="fa-IR" sz="2400" dirty="0" smtClean="0"/>
              <a:t>اند دعوی عشق و ارادت به او دارند.</a:t>
            </a:r>
          </a:p>
          <a:p>
            <a:pPr>
              <a:lnSpc>
                <a:spcPct val="210000"/>
              </a:lnSpc>
              <a:buNone/>
            </a:pPr>
            <a:r>
              <a:rPr lang="fa-IR" sz="2400" dirty="0" smtClean="0"/>
              <a:t> </a:t>
            </a:r>
            <a:r>
              <a:rPr lang="fa-IR" sz="2400" dirty="0"/>
              <a:t>با توجه به روایات اخلاق اسلامی شاخص ترین نشانه های </a:t>
            </a:r>
            <a:r>
              <a:rPr lang="fa-IR" sz="2400" dirty="0" smtClean="0"/>
              <a:t>محبت به خداوند:</a:t>
            </a:r>
            <a:endParaRPr lang="en-US" sz="2400" dirty="0"/>
          </a:p>
        </p:txBody>
      </p:sp>
    </p:spTree>
  </p:cSld>
  <p:clrMapOvr>
    <a:masterClrMapping/>
  </p:clrMapOvr>
  <p:transition spd="slow">
    <p:strips/>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70000" lnSpcReduction="20000"/>
          </a:bodyPr>
          <a:lstStyle/>
          <a:p>
            <a:pPr>
              <a:lnSpc>
                <a:spcPct val="200000"/>
              </a:lnSpc>
              <a:buNone/>
            </a:pPr>
            <a:r>
              <a:rPr lang="fa-IR" dirty="0"/>
              <a:t>1- دوست داشتن مرگ: همانطور که محبت خدا مراتب و درجاتی دارد </a:t>
            </a:r>
            <a:r>
              <a:rPr lang="fa-IR" dirty="0" smtClean="0"/>
              <a:t>خوشایندی </a:t>
            </a:r>
            <a:r>
              <a:rPr lang="fa-IR" dirty="0"/>
              <a:t>و عدم خوشایندی مرگ </a:t>
            </a:r>
            <a:r>
              <a:rPr lang="fa-IR" dirty="0" smtClean="0"/>
              <a:t>هم </a:t>
            </a:r>
            <a:r>
              <a:rPr lang="fa-IR" dirty="0"/>
              <a:t>در نظر افراد درجاتی </a:t>
            </a:r>
            <a:r>
              <a:rPr lang="fa-IR" dirty="0" smtClean="0"/>
              <a:t>دارد، </a:t>
            </a:r>
            <a:r>
              <a:rPr lang="fa-IR" dirty="0"/>
              <a:t>اگر علاقه به بقاء در دنیا برای کسب آمادگی ملاقات </a:t>
            </a:r>
            <a:r>
              <a:rPr lang="fa-IR" dirty="0" smtClean="0"/>
              <a:t>با خدا </a:t>
            </a:r>
            <a:r>
              <a:rPr lang="fa-IR" dirty="0"/>
              <a:t>باشد با </a:t>
            </a:r>
            <a:r>
              <a:rPr lang="fa-IR" dirty="0" smtClean="0"/>
              <a:t>دوستی </a:t>
            </a:r>
            <a:r>
              <a:rPr lang="fa-IR" dirty="0"/>
              <a:t>خدا منافات </a:t>
            </a:r>
            <a:r>
              <a:rPr lang="fa-IR" dirty="0" smtClean="0"/>
              <a:t>ندارد. </a:t>
            </a:r>
            <a:endParaRPr lang="en-US" dirty="0"/>
          </a:p>
          <a:p>
            <a:pPr>
              <a:lnSpc>
                <a:spcPct val="200000"/>
              </a:lnSpc>
              <a:buNone/>
            </a:pPr>
            <a:r>
              <a:rPr lang="fa-IR" dirty="0"/>
              <a:t>2- مقدم داشتن </a:t>
            </a:r>
            <a:r>
              <a:rPr lang="fa-IR" dirty="0" smtClean="0"/>
              <a:t>خواست خداوند: </a:t>
            </a:r>
            <a:r>
              <a:rPr lang="fa-IR" dirty="0"/>
              <a:t>دوست واقعی خدا خواست خدا را بر اراده خود مقدم </a:t>
            </a:r>
            <a:r>
              <a:rPr lang="fa-IR" dirty="0" smtClean="0"/>
              <a:t>نمی دارد. </a:t>
            </a:r>
            <a:endParaRPr lang="en-US" dirty="0"/>
          </a:p>
          <a:p>
            <a:pPr>
              <a:lnSpc>
                <a:spcPct val="200000"/>
              </a:lnSpc>
              <a:buNone/>
            </a:pPr>
            <a:r>
              <a:rPr lang="fa-IR" dirty="0"/>
              <a:t>3- عدم غفلت از یاد خدا: « اقم الصلوه لذکری» </a:t>
            </a:r>
            <a:endParaRPr lang="en-US" dirty="0"/>
          </a:p>
          <a:p>
            <a:pPr>
              <a:lnSpc>
                <a:spcPct val="200000"/>
              </a:lnSpc>
              <a:buNone/>
            </a:pPr>
            <a:r>
              <a:rPr lang="fa-IR" dirty="0"/>
              <a:t>دوستان خدا دائم سخن از او و دوستان او می گویند از تلاوت کلام او لذت و در خلوت مناجات با او انس می </a:t>
            </a:r>
            <a:r>
              <a:rPr lang="fa-IR" dirty="0" smtClean="0"/>
              <a:t>گیرند. </a:t>
            </a:r>
            <a:endParaRPr lang="fa-IR" dirty="0"/>
          </a:p>
        </p:txBody>
      </p:sp>
    </p:spTree>
  </p:cSld>
  <p:clrMapOvr>
    <a:masterClrMapping/>
  </p:clrMapOvr>
  <p:transition spd="slow">
    <p:strips/>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txBody>
          <a:bodyPr>
            <a:normAutofit fontScale="70000" lnSpcReduction="20000"/>
          </a:bodyPr>
          <a:lstStyle/>
          <a:p>
            <a:pPr>
              <a:lnSpc>
                <a:spcPct val="210000"/>
              </a:lnSpc>
              <a:buNone/>
            </a:pPr>
            <a:r>
              <a:rPr lang="fa-IR" dirty="0"/>
              <a:t>4- غم و شادی برای خدا: دوست خدا اندوهگین نمی شود مگر بخاطر چیزی که او را از محبوب دور کند شادمانی نمی شود مگر از چیزی که او را به محبوب را دل برساند </a:t>
            </a:r>
            <a:endParaRPr lang="en-US" dirty="0"/>
          </a:p>
          <a:p>
            <a:pPr>
              <a:lnSpc>
                <a:spcPct val="210000"/>
              </a:lnSpc>
              <a:buNone/>
            </a:pPr>
            <a:r>
              <a:rPr lang="fa-IR" dirty="0"/>
              <a:t>5- دوستی با دوستان خدا و دشمنی با دشمنان او « محمد رسول ا.. و الذین معه اشداء  علی الکفار حماء بینهم» </a:t>
            </a:r>
            <a:endParaRPr lang="en-US" dirty="0"/>
          </a:p>
          <a:p>
            <a:pPr>
              <a:lnSpc>
                <a:spcPct val="210000"/>
              </a:lnSpc>
              <a:buNone/>
            </a:pPr>
            <a:r>
              <a:rPr lang="fa-IR" dirty="0"/>
              <a:t>6- بیمناکی در عین محبت و </a:t>
            </a:r>
            <a:r>
              <a:rPr lang="fa-IR" dirty="0" smtClean="0"/>
              <a:t>امیدواری: </a:t>
            </a:r>
            <a:r>
              <a:rPr lang="fa-IR" dirty="0"/>
              <a:t>دوستان خدا در عین اینک شیفته جمال او هستند از عظمت او بدهیم و هراسند بیمشان تنها از دور مانده اوست بیم و امید مکمل هم در بندگی خداوند </a:t>
            </a:r>
            <a:r>
              <a:rPr lang="fa-IR" dirty="0" smtClean="0"/>
              <a:t>است. </a:t>
            </a:r>
            <a:endParaRPr lang="en-US" dirty="0"/>
          </a:p>
          <a:p>
            <a:pPr>
              <a:lnSpc>
                <a:spcPct val="210000"/>
              </a:lnSpc>
              <a:buNone/>
            </a:pPr>
            <a:endParaRPr lang="fa-IR" dirty="0"/>
          </a:p>
        </p:txBody>
      </p:sp>
    </p:spTree>
  </p:cSld>
  <p:clrMapOvr>
    <a:masterClrMapping/>
  </p:clrMapOvr>
  <p:transition spd="slow">
    <p:strips/>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10000"/>
          </a:bodyPr>
          <a:lstStyle/>
          <a:p>
            <a:pPr marL="0" indent="0">
              <a:lnSpc>
                <a:spcPct val="200000"/>
              </a:lnSpc>
              <a:buNone/>
            </a:pPr>
            <a:r>
              <a:rPr lang="fa-IR" dirty="0"/>
              <a:t>7- کتمان محبت خدا و ترک ادعای </a:t>
            </a:r>
            <a:r>
              <a:rPr lang="fa-IR" dirty="0" smtClean="0"/>
              <a:t>آن: </a:t>
            </a:r>
            <a:r>
              <a:rPr lang="fa-IR" dirty="0"/>
              <a:t>نشانه محبت واقعی آنست که محبت خوش را ناچیز و به هیچ انکار دو خود را عاجز از ان بداند </a:t>
            </a:r>
            <a:endParaRPr lang="en-US" dirty="0"/>
          </a:p>
          <a:p>
            <a:pPr marL="0" indent="0">
              <a:lnSpc>
                <a:spcPct val="200000"/>
              </a:lnSpc>
              <a:buNone/>
            </a:pPr>
            <a:r>
              <a:rPr lang="fa-IR" dirty="0"/>
              <a:t>ج) آثار محبت </a:t>
            </a:r>
            <a:r>
              <a:rPr lang="fa-IR" dirty="0" smtClean="0"/>
              <a:t>خداوند: </a:t>
            </a:r>
            <a:r>
              <a:rPr lang="fa-IR" dirty="0"/>
              <a:t>محبت خدا را آثاری است که عبارتند از 1- انس با </a:t>
            </a:r>
            <a:r>
              <a:rPr lang="fa-IR" dirty="0" smtClean="0"/>
              <a:t>پروردگار. </a:t>
            </a:r>
            <a:r>
              <a:rPr lang="fa-IR" dirty="0"/>
              <a:t>وقتی محبت خدا در قلب وارد شد قلب </a:t>
            </a:r>
            <a:r>
              <a:rPr lang="fa-IR" dirty="0" smtClean="0"/>
              <a:t>انسان </a:t>
            </a:r>
            <a:r>
              <a:rPr lang="fa-IR" dirty="0"/>
              <a:t>به « مقام انس» می رسد که نشانه انس </a:t>
            </a:r>
            <a:r>
              <a:rPr lang="fa-IR" dirty="0" smtClean="0"/>
              <a:t>و خلوت </a:t>
            </a:r>
            <a:r>
              <a:rPr lang="fa-IR" dirty="0"/>
              <a:t>با خدا را به خلوت و همنشینی با غیر خدا نمی </a:t>
            </a:r>
            <a:r>
              <a:rPr lang="fa-IR" dirty="0" smtClean="0"/>
              <a:t>دهد، </a:t>
            </a:r>
            <a:r>
              <a:rPr lang="fa-IR" dirty="0"/>
              <a:t>حتی وقتی در جمع است در واقع خود را تنها و فقط همنشین خدا می </a:t>
            </a:r>
            <a:r>
              <a:rPr lang="fa-IR" dirty="0" smtClean="0"/>
              <a:t>یابد. </a:t>
            </a:r>
            <a:endParaRPr lang="en-US" dirty="0"/>
          </a:p>
        </p:txBody>
      </p:sp>
    </p:spTree>
  </p:cSld>
  <p:clrMapOvr>
    <a:masterClrMapping/>
  </p:clrMapOvr>
  <p:transition spd="slow">
    <p:strips/>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70000" lnSpcReduction="20000"/>
          </a:bodyPr>
          <a:lstStyle/>
          <a:p>
            <a:pPr marL="0" indent="0">
              <a:lnSpc>
                <a:spcPct val="210000"/>
              </a:lnSpc>
              <a:buNone/>
            </a:pPr>
            <a:r>
              <a:rPr lang="fa-IR" dirty="0"/>
              <a:t>2- اشتیاق به سوی خداوند: دوستداران مشاهده جمال خداوقتی خود را در حجاب های غیب تشنگی ولع دیدار در آنها غزولی گرفته و به مقام « شوق » می رسند </a:t>
            </a:r>
            <a:endParaRPr lang="en-US" dirty="0"/>
          </a:p>
          <a:p>
            <a:pPr marL="0" indent="0">
              <a:lnSpc>
                <a:spcPct val="210000"/>
              </a:lnSpc>
              <a:buNone/>
            </a:pPr>
            <a:r>
              <a:rPr lang="fa-IR" dirty="0"/>
              <a:t>3- رضا به قضای الهی: « رضا» مقابل « سخط » یعنی ترک عتراض در ظاهر و باطن و گفتار و رفتار نسبت به آنچه خدا مقرر کرده چون « رضا» از لوازم محبت است هر چه از محبوب صادر می گردد زیبا می بیند </a:t>
            </a:r>
            <a:endParaRPr lang="en-US" dirty="0"/>
          </a:p>
          <a:p>
            <a:pPr marL="0" indent="0">
              <a:lnSpc>
                <a:spcPct val="210000"/>
              </a:lnSpc>
              <a:buNone/>
            </a:pPr>
            <a:r>
              <a:rPr lang="fa-IR" dirty="0"/>
              <a:t>« یکی درد و یکی درمان </a:t>
            </a:r>
            <a:r>
              <a:rPr lang="fa-IR" dirty="0" smtClean="0"/>
              <a:t>پسندد / </a:t>
            </a:r>
            <a:r>
              <a:rPr lang="fa-IR" dirty="0"/>
              <a:t>یکی وصل و یکی هجران  </a:t>
            </a:r>
            <a:r>
              <a:rPr lang="fa-IR" dirty="0" smtClean="0"/>
              <a:t>پسندد / </a:t>
            </a:r>
            <a:r>
              <a:rPr lang="fa-IR" dirty="0"/>
              <a:t>من از </a:t>
            </a:r>
            <a:r>
              <a:rPr lang="fa-IR" dirty="0" smtClean="0"/>
              <a:t>درمان و </a:t>
            </a:r>
            <a:r>
              <a:rPr lang="fa-IR" dirty="0"/>
              <a:t>درد و </a:t>
            </a:r>
            <a:r>
              <a:rPr lang="fa-IR" dirty="0" smtClean="0"/>
              <a:t>وصل </a:t>
            </a:r>
            <a:r>
              <a:rPr lang="fa-IR" dirty="0"/>
              <a:t>و </a:t>
            </a:r>
            <a:r>
              <a:rPr lang="fa-IR" dirty="0" smtClean="0"/>
              <a:t>هجران / </a:t>
            </a:r>
            <a:r>
              <a:rPr lang="fa-IR" dirty="0"/>
              <a:t>پسندم </a:t>
            </a:r>
            <a:r>
              <a:rPr lang="fa-IR" dirty="0" smtClean="0"/>
              <a:t>آنچه را جانان </a:t>
            </a:r>
            <a:r>
              <a:rPr lang="fa-IR" dirty="0"/>
              <a:t>پسندد » در این حالت همواره دولت خداوند در سرور و بهجت و راحتی بسر می برد چون  به همه چیز به چشم رضایت می نگرد </a:t>
            </a:r>
            <a:endParaRPr lang="en-US" dirty="0"/>
          </a:p>
          <a:p>
            <a:pPr marL="0" indent="0">
              <a:lnSpc>
                <a:spcPct val="210000"/>
              </a:lnSpc>
              <a:buNone/>
            </a:pPr>
            <a:endParaRPr lang="fa-IR" dirty="0"/>
          </a:p>
        </p:txBody>
      </p:sp>
    </p:spTree>
  </p:cSld>
  <p:clrMapOvr>
    <a:masterClrMapping/>
  </p:clrMapOvr>
  <p:transition spd="slow">
    <p:strips/>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85000" lnSpcReduction="10000"/>
          </a:bodyPr>
          <a:lstStyle/>
          <a:p>
            <a:pPr>
              <a:lnSpc>
                <a:spcPct val="220000"/>
              </a:lnSpc>
              <a:buNone/>
            </a:pPr>
            <a:r>
              <a:rPr lang="fa-IR" dirty="0" smtClean="0"/>
              <a:t>و خدا </a:t>
            </a:r>
            <a:r>
              <a:rPr lang="fa-IR" dirty="0"/>
              <a:t>از آنها و آنها از خدا </a:t>
            </a:r>
            <a:r>
              <a:rPr lang="fa-IR" dirty="0" smtClean="0"/>
              <a:t>راضی اند.  </a:t>
            </a:r>
            <a:endParaRPr lang="en-US" dirty="0"/>
          </a:p>
          <a:p>
            <a:pPr>
              <a:lnSpc>
                <a:spcPct val="220000"/>
              </a:lnSpc>
              <a:buNone/>
            </a:pPr>
            <a:r>
              <a:rPr lang="fa-IR" dirty="0"/>
              <a:t>امام </a:t>
            </a:r>
            <a:r>
              <a:rPr lang="fa-IR" dirty="0" smtClean="0"/>
              <a:t>سجاد علیه السلام: </a:t>
            </a:r>
            <a:endParaRPr lang="en-US" dirty="0"/>
          </a:p>
          <a:p>
            <a:pPr>
              <a:lnSpc>
                <a:spcPct val="220000"/>
              </a:lnSpc>
              <a:buNone/>
            </a:pPr>
            <a:r>
              <a:rPr lang="fa-IR" dirty="0"/>
              <a:t>« بالاترین درجه زهد، پست ترین درجه ورع بالاترین درجه ورع پست ترین درجه یقین و بالاترین درجه </a:t>
            </a:r>
            <a:r>
              <a:rPr lang="fa-IR" dirty="0" smtClean="0"/>
              <a:t>یقین </a:t>
            </a:r>
            <a:r>
              <a:rPr lang="fa-IR" dirty="0"/>
              <a:t>پست ترین درجه رضاست </a:t>
            </a:r>
            <a:endParaRPr lang="en-US" dirty="0"/>
          </a:p>
          <a:p>
            <a:pPr>
              <a:lnSpc>
                <a:spcPct val="220000"/>
              </a:lnSpc>
              <a:buNone/>
            </a:pPr>
            <a:r>
              <a:rPr lang="fa-IR" sz="2800" dirty="0"/>
              <a:t>« در دایره قسمت ما بنده </a:t>
            </a:r>
            <a:r>
              <a:rPr lang="fa-IR" sz="2800" dirty="0" smtClean="0"/>
              <a:t>تسلیمیم / حکم آنچه تو فرمایی لطف آنچه تو اندیشی» </a:t>
            </a:r>
            <a:endParaRPr lang="en-US" sz="2800" dirty="0"/>
          </a:p>
          <a:p>
            <a:pPr>
              <a:lnSpc>
                <a:spcPct val="220000"/>
              </a:lnSpc>
              <a:buNone/>
            </a:pPr>
            <a:endParaRPr lang="en-US" dirty="0"/>
          </a:p>
          <a:p>
            <a:pPr>
              <a:lnSpc>
                <a:spcPct val="220000"/>
              </a:lnSpc>
              <a:buNone/>
            </a:pPr>
            <a:endParaRPr lang="fa-IR" dirty="0"/>
          </a:p>
        </p:txBody>
      </p:sp>
    </p:spTree>
  </p:cSld>
  <p:clrMapOvr>
    <a:masterClrMapping/>
  </p:clrMapOvr>
  <p:transition spd="slow">
    <p:strip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800" dirty="0"/>
              <a:t>الف) شناسایی علم اخلاق </a:t>
            </a:r>
            <a:r>
              <a:rPr lang="en-US" sz="2800" dirty="0"/>
              <a:t/>
            </a:r>
            <a:br>
              <a:rPr lang="en-US" sz="2800" dirty="0"/>
            </a:br>
            <a:r>
              <a:rPr lang="fa-IR" sz="2800" dirty="0"/>
              <a:t>با روشن شدن مفاهیم زیر میتوانیم به شناخت اولیه علم اخلاق برسیم</a:t>
            </a:r>
            <a:r>
              <a:rPr lang="en-US" sz="2800" dirty="0"/>
              <a:t/>
            </a:r>
            <a:br>
              <a:rPr lang="en-US" sz="2800" dirty="0"/>
            </a:br>
            <a:endParaRPr lang="fa-IR" sz="2800" dirty="0"/>
          </a:p>
        </p:txBody>
      </p:sp>
      <p:sp>
        <p:nvSpPr>
          <p:cNvPr id="3" name="Content Placeholder 2"/>
          <p:cNvSpPr>
            <a:spLocks noGrp="1"/>
          </p:cNvSpPr>
          <p:nvPr>
            <p:ph idx="1"/>
          </p:nvPr>
        </p:nvSpPr>
        <p:spPr/>
        <p:txBody>
          <a:bodyPr>
            <a:normAutofit fontScale="85000" lnSpcReduction="10000"/>
          </a:bodyPr>
          <a:lstStyle/>
          <a:p>
            <a:pPr lvl="0">
              <a:lnSpc>
                <a:spcPct val="200000"/>
              </a:lnSpc>
              <a:buNone/>
            </a:pPr>
            <a:r>
              <a:rPr lang="fa-IR" sz="2400" dirty="0" smtClean="0"/>
              <a:t>1- مفهوم </a:t>
            </a:r>
            <a:r>
              <a:rPr lang="fa-IR" sz="2400" dirty="0"/>
              <a:t>لغوی واژه اخلاق: جمع </a:t>
            </a:r>
            <a:r>
              <a:rPr lang="fa-IR" sz="2400" dirty="0" smtClean="0"/>
              <a:t>خُلق </a:t>
            </a:r>
            <a:r>
              <a:rPr lang="fa-IR" sz="2400" dirty="0"/>
              <a:t>به معنای نیرو و سرشت باطنی که تنها با دیده بصیرت درک می شود در مقابل </a:t>
            </a:r>
            <a:r>
              <a:rPr lang="fa-IR" sz="2400" dirty="0" smtClean="0"/>
              <a:t>خَلق </a:t>
            </a:r>
            <a:r>
              <a:rPr lang="fa-IR" sz="2400" dirty="0"/>
              <a:t>که با دیده ظاهر درک می </a:t>
            </a:r>
            <a:r>
              <a:rPr lang="fa-IR" sz="2400" dirty="0" smtClean="0"/>
              <a:t>شود. </a:t>
            </a:r>
          </a:p>
          <a:p>
            <a:pPr lvl="0">
              <a:lnSpc>
                <a:spcPct val="200000"/>
              </a:lnSpc>
              <a:buNone/>
            </a:pPr>
            <a:r>
              <a:rPr lang="fa-IR" sz="2400" dirty="0" smtClean="0"/>
              <a:t> </a:t>
            </a:r>
            <a:r>
              <a:rPr lang="fa-IR" sz="2400" dirty="0"/>
              <a:t>منشأ های </a:t>
            </a:r>
            <a:r>
              <a:rPr lang="fa-IR" sz="2400" dirty="0" smtClean="0"/>
              <a:t>خُلق:</a:t>
            </a:r>
          </a:p>
          <a:p>
            <a:pPr lvl="0">
              <a:lnSpc>
                <a:spcPct val="200000"/>
              </a:lnSpc>
              <a:buNone/>
            </a:pPr>
            <a:r>
              <a:rPr lang="fa-IR" sz="2400" dirty="0" smtClean="0"/>
              <a:t> </a:t>
            </a:r>
            <a:r>
              <a:rPr lang="fa-IR" sz="2400" dirty="0"/>
              <a:t>الف) ممکن است بطور طبیعی در فطرت </a:t>
            </a:r>
            <a:r>
              <a:rPr lang="fa-IR" sz="2400" dirty="0" smtClean="0"/>
              <a:t>اماده باشد.</a:t>
            </a:r>
          </a:p>
          <a:p>
            <a:pPr lvl="0">
              <a:lnSpc>
                <a:spcPct val="200000"/>
              </a:lnSpc>
              <a:buNone/>
            </a:pPr>
            <a:r>
              <a:rPr lang="fa-IR" sz="2400" dirty="0" smtClean="0"/>
              <a:t> </a:t>
            </a:r>
            <a:r>
              <a:rPr lang="fa-IR" sz="2400" dirty="0"/>
              <a:t>ب) وراثت </a:t>
            </a:r>
            <a:r>
              <a:rPr lang="fa-IR" sz="2400" dirty="0" smtClean="0"/>
              <a:t>؛</a:t>
            </a:r>
          </a:p>
          <a:p>
            <a:pPr lvl="0">
              <a:lnSpc>
                <a:spcPct val="200000"/>
              </a:lnSpc>
              <a:buNone/>
            </a:pPr>
            <a:r>
              <a:rPr lang="fa-IR" sz="2400" dirty="0" smtClean="0"/>
              <a:t>ج</a:t>
            </a:r>
            <a:r>
              <a:rPr lang="fa-IR" sz="2400" dirty="0"/>
              <a:t>) تمرین و تکرار </a:t>
            </a:r>
            <a:r>
              <a:rPr lang="fa-IR" sz="2400" dirty="0" smtClean="0"/>
              <a:t>خُلق؛ </a:t>
            </a:r>
            <a:r>
              <a:rPr lang="fa-IR" sz="2400" dirty="0"/>
              <a:t>ممکن است پسندیده ( فضلیت ) و ممکن است ناپسند ( </a:t>
            </a:r>
            <a:r>
              <a:rPr lang="fa-IR" sz="2400" dirty="0" smtClean="0"/>
              <a:t>رذیلت </a:t>
            </a:r>
            <a:r>
              <a:rPr lang="fa-IR" sz="2400" dirty="0"/>
              <a:t>) </a:t>
            </a:r>
            <a:r>
              <a:rPr lang="fa-IR" sz="2400" dirty="0" smtClean="0"/>
              <a:t>باشد.</a:t>
            </a:r>
            <a:endParaRPr lang="en-US" sz="2400" dirty="0"/>
          </a:p>
          <a:p>
            <a:pPr>
              <a:lnSpc>
                <a:spcPct val="200000"/>
              </a:lnSpc>
            </a:pPr>
            <a:endParaRPr lang="fa-IR" sz="2400" dirty="0"/>
          </a:p>
        </p:txBody>
      </p:sp>
    </p:spTree>
  </p:cSld>
  <p:clrMapOvr>
    <a:masterClrMapping/>
  </p:clrMapOvr>
  <p:transition spd="slow">
    <p:strips/>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62500" lnSpcReduction="20000"/>
          </a:bodyPr>
          <a:lstStyle/>
          <a:p>
            <a:pPr>
              <a:lnSpc>
                <a:spcPct val="220000"/>
              </a:lnSpc>
              <a:buNone/>
            </a:pPr>
            <a:r>
              <a:rPr lang="fa-IR" dirty="0" smtClean="0"/>
              <a:t>سرانجام محبت پروردگار: پایان محبت خدا تنها ملاقات و صال اوست که متوقف بر معرفت خداست که جز با صفای باطن و پیراستن دل از علاقه های دینوی ممکن نیست این امر در دنیا تنها برای سالکان طریق محبت خدا میسر است. اینجاست که امام علی در پرسش آن خوارجی می گوید « چگونه کسی را بپرستم که ندیده باشم »  و ماهیت این ملاقات: « دیدگان او را درک نکنند اما دلها با حقایق ایمان او را می بینند » مشاهده جمال الهی به وصف ناید کسی که حتی به مرتبه ضعیف از مشاهده برسد لذت آن را به هیچ سودا نکند عارفان و سالکان و زاهدان رنج فراق دوست را به تصویر کشیده اند. آری؛ ملاقات خدا اوج قلم عرفان و پایان سیر سالکان است </a:t>
            </a:r>
            <a:endParaRPr lang="en-US" dirty="0" smtClean="0"/>
          </a:p>
          <a:p>
            <a:pPr>
              <a:lnSpc>
                <a:spcPct val="220000"/>
              </a:lnSpc>
              <a:buNone/>
            </a:pPr>
            <a:r>
              <a:rPr lang="fa-IR" dirty="0" smtClean="0"/>
              <a:t>منازل و مراحل سالکان و عارفان در رساله هایی آمده است</a:t>
            </a:r>
            <a:endParaRPr lang="fa-IR" dirty="0"/>
          </a:p>
        </p:txBody>
      </p:sp>
    </p:spTree>
  </p:cSld>
  <p:clrMapOvr>
    <a:masterClrMapping/>
  </p:clrMapOvr>
  <p:transition spd="slow">
    <p:strips/>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77500" lnSpcReduction="20000"/>
          </a:bodyPr>
          <a:lstStyle/>
          <a:p>
            <a:pPr>
              <a:lnSpc>
                <a:spcPct val="200000"/>
              </a:lnSpc>
              <a:buNone/>
            </a:pPr>
            <a:r>
              <a:rPr lang="fa-IR" dirty="0"/>
              <a:t>محبت خدا به </a:t>
            </a:r>
            <a:r>
              <a:rPr lang="fa-IR" dirty="0" smtClean="0"/>
              <a:t>بندگان؛ </a:t>
            </a:r>
            <a:endParaRPr lang="en-US" dirty="0"/>
          </a:p>
          <a:p>
            <a:pPr>
              <a:lnSpc>
                <a:spcPct val="200000"/>
              </a:lnSpc>
              <a:buNone/>
            </a:pPr>
            <a:r>
              <a:rPr lang="fa-IR" dirty="0"/>
              <a:t>آیات و روایات فراوانی وجود دارد که دلالت بر محبت خدا به بندگان می شود رحمت عام خدا شامل همگان است </a:t>
            </a:r>
            <a:r>
              <a:rPr lang="fa-IR" dirty="0" smtClean="0"/>
              <a:t>که همان </a:t>
            </a:r>
            <a:r>
              <a:rPr lang="fa-IR" dirty="0"/>
              <a:t>رحمانیت است اما رحمت خاص خدا که همان « دوستی خودش » است را مخصوص مجاهدان و نیکوکاران و بسیار توجه </a:t>
            </a:r>
            <a:r>
              <a:rPr lang="fa-IR" dirty="0" smtClean="0"/>
              <a:t>کنندگان، پرهیزگاران، </a:t>
            </a:r>
            <a:r>
              <a:rPr lang="fa-IR" dirty="0"/>
              <a:t>عدالت </a:t>
            </a:r>
            <a:r>
              <a:rPr lang="fa-IR" dirty="0" smtClean="0"/>
              <a:t>پیشگان، </a:t>
            </a:r>
            <a:r>
              <a:rPr lang="fa-IR" dirty="0"/>
              <a:t>صابران پاکان </a:t>
            </a:r>
            <a:r>
              <a:rPr lang="fa-IR" dirty="0" smtClean="0"/>
              <a:t>و مطهران، توکل و </a:t>
            </a:r>
            <a:r>
              <a:rPr lang="fa-IR" dirty="0"/>
              <a:t>اعتماد کنندگان به خدا اعلام می کند پر محبت بین خالق و بنده دو سویه است بنده در حسرت دیدار او می سوزد و خداوند ندای محبت آمیز بنده اش را دوست دارد </a:t>
            </a:r>
            <a:endParaRPr lang="en-US" dirty="0"/>
          </a:p>
          <a:p>
            <a:pPr>
              <a:lnSpc>
                <a:spcPct val="200000"/>
              </a:lnSpc>
              <a:buNone/>
            </a:pPr>
            <a:endParaRPr lang="fa-IR" dirty="0"/>
          </a:p>
        </p:txBody>
      </p:sp>
    </p:spTree>
  </p:cSld>
  <p:clrMapOvr>
    <a:masterClrMapping/>
  </p:clrMapOvr>
  <p:transition spd="slow">
    <p:strips/>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00792"/>
          </a:xfrm>
        </p:spPr>
        <p:txBody>
          <a:bodyPr>
            <a:normAutofit fontScale="70000" lnSpcReduction="20000"/>
          </a:bodyPr>
          <a:lstStyle/>
          <a:p>
            <a:pPr marL="0" indent="0">
              <a:lnSpc>
                <a:spcPct val="170000"/>
              </a:lnSpc>
              <a:buNone/>
            </a:pPr>
            <a:r>
              <a:rPr lang="fa-IR" dirty="0" smtClean="0"/>
              <a:t>2-توکل: دومین  بخش از صفات نفسانی که رابطه دورنی انسان به خدا را رقم می زند توکل است ما در اینجا به بررسی ماهیت توکل – درجات توکل – ارزش توکل- تلاش و توکل می پردازیم</a:t>
            </a:r>
            <a:endParaRPr lang="en-US" dirty="0" smtClean="0"/>
          </a:p>
          <a:p>
            <a:pPr marL="0" indent="0">
              <a:lnSpc>
                <a:spcPct val="170000"/>
              </a:lnSpc>
              <a:buNone/>
            </a:pPr>
            <a:r>
              <a:rPr lang="fa-IR" dirty="0" smtClean="0"/>
              <a:t> توکل یکی از مفاهیم عام اخلاقی است که ناظر به صفات نفسانی و رابطه بین انسان و خداست </a:t>
            </a:r>
            <a:endParaRPr lang="en-US" dirty="0" smtClean="0"/>
          </a:p>
          <a:p>
            <a:pPr marL="0" indent="0">
              <a:lnSpc>
                <a:spcPct val="170000"/>
              </a:lnSpc>
              <a:buNone/>
            </a:pPr>
            <a:r>
              <a:rPr lang="fa-IR" dirty="0" smtClean="0"/>
              <a:t>الف) ماهیت توکل: عالمان اخلاق: یعنی اعتماد اطمینان قبلی انسان به خدا در تمام امور خویش و بیزاری از هر قدرتی غیر او که متوقف است بر ایمان و یقین و قوت قلب نسبت به اینکه هیچ قدرتی جدا از او کارساز نیست پس ریشه و اساس توکل توحید است خداوند سبب مستقل و برتر است و منتسب کردن کارها به فاعل از نوع سلطه اصل نیست و علل طبیعی و فاعلهای انسانی استقلال در تاثیر گذاری ندارند بنابراین توکل به معنای نفی انتساب امور به انسان یا اسباب طبیعی و ارجاع اصالت و استقلال به خداوند است. </a:t>
            </a:r>
            <a:endParaRPr lang="en-US" dirty="0" smtClean="0"/>
          </a:p>
          <a:p>
            <a:pPr marL="0" indent="0">
              <a:lnSpc>
                <a:spcPct val="170000"/>
              </a:lnSpc>
              <a:buNone/>
            </a:pPr>
            <a:endParaRPr lang="fa-IR" dirty="0" smtClean="0"/>
          </a:p>
          <a:p>
            <a:pPr marL="0" indent="0">
              <a:lnSpc>
                <a:spcPct val="170000"/>
              </a:lnSpc>
              <a:buNone/>
            </a:pPr>
            <a:endParaRPr lang="fa-IR" dirty="0"/>
          </a:p>
        </p:txBody>
      </p:sp>
    </p:spTree>
  </p:cSld>
  <p:clrMapOvr>
    <a:masterClrMapping/>
  </p:clrMapOvr>
  <p:transition spd="slow">
    <p:strips/>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p:spPr>
        <p:txBody>
          <a:bodyPr>
            <a:normAutofit fontScale="77500" lnSpcReduction="20000"/>
          </a:bodyPr>
          <a:lstStyle/>
          <a:p>
            <a:pPr marL="0" indent="0">
              <a:lnSpc>
                <a:spcPct val="160000"/>
              </a:lnSpc>
              <a:buNone/>
            </a:pPr>
            <a:r>
              <a:rPr lang="fa-IR" dirty="0" smtClean="0"/>
              <a:t>ب) درجات توکل: برخی سه درجه برای توکل قائلند: اول اعتماد و اطمینان انسان به او همانند وکیلی که به او اعتماد می کنیم، که پایین ترین درجه توکل است. دوم فانی شدن در وکیل ( خداوند ) یعنی از اصل توکل غافل می شویم و به وکیل خود یعنی خدا فانی گردیم، شخص در این حالت تلاش خود را صرف گریه و درخواست و دعا از درگاه خدا می کند ولی این درجه کمتر تحقق پیدا می کند و زودتر از بین می رود. </a:t>
            </a:r>
            <a:endParaRPr lang="en-US" dirty="0" smtClean="0"/>
          </a:p>
          <a:p>
            <a:pPr marL="0" indent="0">
              <a:lnSpc>
                <a:spcPct val="160000"/>
              </a:lnSpc>
              <a:buNone/>
            </a:pPr>
            <a:r>
              <a:rPr lang="fa-IR" dirty="0" smtClean="0"/>
              <a:t>سوم: عالیترین درجه توکل: انسان تمام حرکات و سکنات خود را به دست خدا می بیند در این حالت حتی شخص درخواست و تضرع را رها می کند و باور دارد که خدا امور را بر حکمت خویش تدبیر می کند؛ به گفته ابراهیم ( ع)  « اطلاع خدا از حال من مرا بی نیاز از درخواست نجات از او می کند» </a:t>
            </a:r>
            <a:endParaRPr lang="en-US" dirty="0" smtClean="0"/>
          </a:p>
          <a:p>
            <a:pPr marL="0" indent="0">
              <a:lnSpc>
                <a:spcPct val="160000"/>
              </a:lnSpc>
              <a:buNone/>
            </a:pPr>
            <a:r>
              <a:rPr lang="fa-IR" dirty="0" smtClean="0"/>
              <a:t>خداوند به میزان توکل هر کس او را به مقاصدش می رساند. </a:t>
            </a:r>
            <a:endParaRPr lang="en-US" dirty="0" smtClean="0"/>
          </a:p>
        </p:txBody>
      </p:sp>
    </p:spTree>
  </p:cSld>
  <p:clrMapOvr>
    <a:masterClrMapping/>
  </p:clrMapOvr>
  <p:transition spd="slow">
    <p:strips/>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fontScale="77500" lnSpcReduction="20000"/>
          </a:bodyPr>
          <a:lstStyle/>
          <a:p>
            <a:pPr marL="0" indent="0">
              <a:lnSpc>
                <a:spcPct val="160000"/>
              </a:lnSpc>
              <a:buNone/>
            </a:pPr>
            <a:r>
              <a:rPr lang="fa-IR" dirty="0" smtClean="0"/>
              <a:t>امام صادق ( ع) : « خدا ابا دارد از اینکه روزی مومنان را جز از راهی که گمان ندارند فراهم نماید» یعنی به هر چیز توکل کردی باید از همان چیز به مقصدت برسی . هر کس به خدا توکل کند او برایش کافی است. </a:t>
            </a:r>
            <a:endParaRPr lang="en-US" dirty="0" smtClean="0"/>
          </a:p>
          <a:p>
            <a:pPr marL="0" indent="0">
              <a:lnSpc>
                <a:spcPct val="160000"/>
              </a:lnSpc>
              <a:buNone/>
            </a:pPr>
            <a:r>
              <a:rPr lang="fa-IR" dirty="0" smtClean="0"/>
              <a:t>ج) ارزش توکل: قرآن کریم و احادیث نبوی و سخنان اهل بیت ( ع) پر از عباراتی است که منزلت توکل و فضلیت آنرا بیان شده است. </a:t>
            </a:r>
            <a:endParaRPr lang="en-US" dirty="0" smtClean="0"/>
          </a:p>
          <a:p>
            <a:pPr marL="0" indent="0">
              <a:lnSpc>
                <a:spcPct val="160000"/>
              </a:lnSpc>
              <a:buNone/>
            </a:pPr>
            <a:r>
              <a:rPr lang="fa-IR" dirty="0" smtClean="0"/>
              <a:t>د) تلاش و توکل: مسلماً منظور از توکل عدم تلاش و کوشش برای رسیدن به هدف نیست بلکه بالعکس توکل کننده باید وظیفه خود را در استفاده از ابزار انجام دهد البته نسبت به اموری که از اراده انسانها خارج است چاره ای جز توکل ندارد، اما درباره اموری که در توان انسان است و به علت آن یقین یا گمان دارد تلاش کند. دستور با اسلحه نمار خواندن یا « با توکل زانوی اشتر ببند» پس به بهانه توکل بی توجهی کردن کار عارفانه ای نیست. </a:t>
            </a:r>
            <a:endParaRPr lang="en-US" dirty="0" smtClean="0"/>
          </a:p>
        </p:txBody>
      </p:sp>
    </p:spTree>
  </p:cSld>
  <p:clrMapOvr>
    <a:masterClrMapping/>
  </p:clrMapOvr>
  <p:transition spd="slow">
    <p:strips/>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72230"/>
          </a:xfrm>
        </p:spPr>
        <p:txBody>
          <a:bodyPr>
            <a:normAutofit fontScale="77500" lnSpcReduction="20000"/>
          </a:bodyPr>
          <a:lstStyle/>
          <a:p>
            <a:pPr marL="0" indent="0">
              <a:lnSpc>
                <a:spcPct val="160000"/>
              </a:lnSpc>
              <a:buNone/>
            </a:pPr>
            <a:r>
              <a:rPr lang="fa-IR" dirty="0" smtClean="0"/>
              <a:t>3- شکر: یکی دیگر از مفاهیم عام اخلاقی شکر است که از چند جهت قابل بررسی است؛ </a:t>
            </a:r>
            <a:endParaRPr lang="en-US" dirty="0" smtClean="0"/>
          </a:p>
          <a:p>
            <a:pPr marL="0" indent="0">
              <a:lnSpc>
                <a:spcPct val="160000"/>
              </a:lnSpc>
              <a:buNone/>
            </a:pPr>
            <a:r>
              <a:rPr lang="fa-IR" dirty="0" smtClean="0"/>
              <a:t>الف) ماهیت و مراتب شکر: « تصور نعمت و اظهار آن » « شناخت منعم – شناخت نعمت اظهار شادمانی نسبت به آن نعمت و عمل به مقتضای آن سرور و سپاسگزاری از منعم طبق دستور منعم » « اظهار نعمت » که تعریف اخیر معنی واقعی شکر است چون مستلزم ادراک و تصور نعمت است و اظهار نعمت یعنی استعمال آن نعمت در راهی که او اراده کرده و مدح ثنای او بخاطر نعمتش، بنابراین شکر دارای سه مرتبه قلبی، یادآوری زبانی ( موج وثنا ) و عملی است یعنی اولاً  دل همواره متوجه نعمتهای او باشد، ثانیاً به هنگام استفاده زبانی به حمد و ستایش بگشاید ثالثاً نعمت ها را در راه اراده خدا بکار گیرد. در مقابل شکر کفر است که مخفی کردن نعمتهای الهی است. </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00792"/>
          </a:xfrm>
        </p:spPr>
        <p:txBody>
          <a:bodyPr>
            <a:normAutofit fontScale="70000" lnSpcReduction="20000"/>
          </a:bodyPr>
          <a:lstStyle/>
          <a:p>
            <a:pPr marL="0" indent="0">
              <a:lnSpc>
                <a:spcPct val="150000"/>
              </a:lnSpc>
              <a:buNone/>
            </a:pPr>
            <a:r>
              <a:rPr lang="fa-IR" dirty="0" smtClean="0"/>
              <a:t>ب) ارزش شکر: آیات و روایات فراوانی در شرح مقام شکر و سپاسگزاری آمده تا جائیکه حق شناسی و سپاسگزاری از خداوند را از عناصر اساسی تنظیم کننده رابطه بین انسان با خدا بیان کرده اند، مسلماً شکر خداوند شامل شکر مخلوقات هم می شود </a:t>
            </a:r>
            <a:endParaRPr lang="en-US" dirty="0" smtClean="0"/>
          </a:p>
          <a:p>
            <a:pPr marL="0" indent="0">
              <a:lnSpc>
                <a:spcPct val="150000"/>
              </a:lnSpc>
              <a:buNone/>
            </a:pPr>
            <a:r>
              <a:rPr lang="fa-IR" dirty="0" smtClean="0"/>
              <a:t>ج) نتیجه دینوی شکر الهی: فزونی یافتن نعمت است زیرا توفیق بر سپاسگزاری خود نعمتی است از طرف خدا که مستلزم شکری دیگر است، گر چه شکر شایسته مقام الهی از انسان بر نمی آید « حق شکر خدا آن  است که انسان نهایت تلاش خود را بکار بسته و باور کند که از عهده سپاس شایسته خدا برنمی آید » </a:t>
            </a:r>
            <a:endParaRPr lang="en-US" dirty="0" smtClean="0"/>
          </a:p>
          <a:p>
            <a:pPr marL="0" indent="0">
              <a:lnSpc>
                <a:spcPct val="150000"/>
              </a:lnSpc>
              <a:buNone/>
            </a:pPr>
            <a:r>
              <a:rPr lang="fa-IR" dirty="0" smtClean="0"/>
              <a:t>تا اینجا جهت گیری نفس نسبت به خداوند می باشد.</a:t>
            </a:r>
          </a:p>
          <a:p>
            <a:pPr marL="0" indent="0">
              <a:lnSpc>
                <a:spcPct val="150000"/>
              </a:lnSpc>
              <a:buNone/>
            </a:pPr>
            <a:endParaRPr lang="fa-IR" dirty="0" smtClean="0"/>
          </a:p>
          <a:p>
            <a:pPr marL="0" indent="0">
              <a:lnSpc>
                <a:spcPct val="150000"/>
              </a:lnSpc>
              <a:buNone/>
            </a:pPr>
            <a:r>
              <a:rPr lang="fa-IR" dirty="0" smtClean="0"/>
              <a:t>حال جهت گیری نفس نسبت به عاقبت و پایان خودمان است. (یعنی معاد انسان) </a:t>
            </a:r>
            <a:endParaRPr lang="en-US" dirty="0" smtClean="0"/>
          </a:p>
          <a:p>
            <a:pPr marL="0" indent="0">
              <a:lnSpc>
                <a:spcPct val="150000"/>
              </a:lnSpc>
              <a:buNone/>
            </a:pPr>
            <a:r>
              <a:rPr lang="fa-IR" dirty="0" smtClean="0"/>
              <a:t>مفاهیم ؛ خوف، رجا، یأس، ایمنی از مکر الهی، مورد بحث قرار خواهند گرفت. </a:t>
            </a:r>
            <a:endParaRPr lang="fa-IR" dirty="0"/>
          </a:p>
        </p:txBody>
      </p:sp>
    </p:spTree>
  </p:cSld>
  <p:clrMapOvr>
    <a:masterClrMapping/>
  </p:clrMapOvr>
  <p:transition spd="slow">
    <p:strips/>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85000" lnSpcReduction="10000"/>
          </a:bodyPr>
          <a:lstStyle/>
          <a:p>
            <a:pPr marL="0" indent="0">
              <a:lnSpc>
                <a:spcPct val="150000"/>
              </a:lnSpc>
              <a:buNone/>
            </a:pPr>
            <a:r>
              <a:rPr lang="fa-IR" dirty="0" smtClean="0"/>
              <a:t>ب) جهت گیری نفس نسبت به عاقبت خویش؛ </a:t>
            </a:r>
            <a:endParaRPr lang="en-US" dirty="0" smtClean="0"/>
          </a:p>
          <a:p>
            <a:pPr marL="0" indent="0">
              <a:lnSpc>
                <a:spcPct val="150000"/>
              </a:lnSpc>
              <a:buNone/>
            </a:pPr>
            <a:r>
              <a:rPr lang="fa-IR" dirty="0" smtClean="0"/>
              <a:t>تعدادی از مفاهیم عام اخلاقی عاقبت کار انسان را بیان می کنند مثل خوف، رجا « یاس، قنوط»  که قنوط آفتی برای « خوف و بیم » و « ایمنی ا زمکر خدا» آفتی برای  « امید و جا» هستند که در اینجا به بررسی بیم و امید بعنوان « مفهوم عام اخلاقی می پردازیم» </a:t>
            </a:r>
            <a:endParaRPr lang="en-US" dirty="0" smtClean="0"/>
          </a:p>
          <a:p>
            <a:pPr marL="0" lvl="0" indent="0">
              <a:lnSpc>
                <a:spcPct val="150000"/>
              </a:lnSpc>
              <a:buNone/>
            </a:pPr>
            <a:r>
              <a:rPr lang="fa-IR" dirty="0" smtClean="0"/>
              <a:t>بیم: الف ) مفهوم و ماهیت بیم:  بیم یعنی احتمال بروز امری ناخوشایند  برای انسان در آینده با توجه به دلایل قطعی یا ظنی.</a:t>
            </a:r>
          </a:p>
          <a:p>
            <a:pPr marL="0" lvl="0" indent="0">
              <a:lnSpc>
                <a:spcPct val="150000"/>
              </a:lnSpc>
              <a:buNone/>
            </a:pPr>
            <a:r>
              <a:rPr lang="fa-IR" dirty="0" smtClean="0"/>
              <a:t>تفاوت « خوف و بیم» با « جُبن و ترس»: جُبن عبارت است از خودداری نفس از دفاع و انتقام و امثال آن در جایی که عقلاً و شرعاً نیکو باشد. خوف را برخی به دو نوع پسندیده و ناپسند تقسیم کرده اند. </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10000"/>
          </a:bodyPr>
          <a:lstStyle/>
          <a:p>
            <a:pPr marL="0" indent="0">
              <a:lnSpc>
                <a:spcPct val="150000"/>
              </a:lnSpc>
              <a:buNone/>
            </a:pPr>
            <a:r>
              <a:rPr lang="fa-IR" dirty="0" smtClean="0"/>
              <a:t>خوف پسندیده بیم از عذاب الهی و خوف ناپسند بیم از غیر خدا است.</a:t>
            </a:r>
          </a:p>
          <a:p>
            <a:pPr marL="0" indent="0">
              <a:lnSpc>
                <a:spcPct val="150000"/>
              </a:lnSpc>
              <a:buNone/>
            </a:pPr>
            <a:r>
              <a:rPr lang="fa-IR" dirty="0" smtClean="0"/>
              <a:t>ب) درجات بیم: ورع- تقوا و صدق از درجات خوف است. پایین ترین درجه خوف، ورع است. یعنی باعث شود که از ارتکاب محظورات اخلاقی بپرهیزد. </a:t>
            </a:r>
            <a:endParaRPr lang="en-US" dirty="0" smtClean="0"/>
          </a:p>
          <a:p>
            <a:pPr marL="0" indent="0">
              <a:lnSpc>
                <a:spcPct val="150000"/>
              </a:lnSpc>
              <a:buNone/>
            </a:pPr>
            <a:r>
              <a:rPr lang="fa-IR" dirty="0" smtClean="0"/>
              <a:t>هرگاه علاوه بر خودداری از محرمات اخلاقی از ارتکاب شبهات هم خود داری نماید آن تقواست. صدق در تقوا این است که حتی از انجام برخی امور مجاز و مباح هم می پرهیزد تا زمینه ارتکاب حرام فراهم نشود، لذا هیچ نَفَسی از نَفَسهایش را در راه غیر خدا صرف نمی کند و بیش از نیاز به امور دنیوی نمی پردازد. </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85000" lnSpcReduction="20000"/>
          </a:bodyPr>
          <a:lstStyle/>
          <a:p>
            <a:pPr marL="0" indent="0">
              <a:lnSpc>
                <a:spcPct val="150000"/>
              </a:lnSpc>
              <a:buNone/>
            </a:pPr>
            <a:r>
              <a:rPr lang="fa-IR" dirty="0" smtClean="0"/>
              <a:t>ج) ارزش بیم: اولاً بیم در سعادت آفرین بودن نقش بنیادین دارد چون فکر و ذکر الهی جزدر سایه بندگی و بریدگی دل از محبت دنیا حاصل نمی شود ثانیاً آیات و روایات فراوانی به منزلت و اهمیت خوف اشاره دارند خوف از لوازم ایمان است تنها دانایان حقیقی بیمناکی از خدا را می پذیرند </a:t>
            </a:r>
            <a:endParaRPr lang="en-US" dirty="0" smtClean="0"/>
          </a:p>
          <a:p>
            <a:pPr marL="0" indent="0">
              <a:lnSpc>
                <a:spcPct val="150000"/>
              </a:lnSpc>
              <a:buNone/>
            </a:pPr>
            <a:r>
              <a:rPr lang="fa-IR" dirty="0" smtClean="0"/>
              <a:t>د) آفت بیم: بیمناکی از خدا بمنزله تازیانه  ای است برای سلوک بندگان در وادی قرب الهی، افراط و فزونی آن چراغ امید را خاموش می کند و توان حرکت را از انسان می گیرد. </a:t>
            </a:r>
            <a:endParaRPr lang="en-US" dirty="0" smtClean="0"/>
          </a:p>
          <a:p>
            <a:pPr marL="0" indent="0">
              <a:lnSpc>
                <a:spcPct val="150000"/>
              </a:lnSpc>
              <a:buNone/>
            </a:pPr>
            <a:r>
              <a:rPr lang="fa-IR" dirty="0" smtClean="0"/>
              <a:t>« قنوط درجه شدید یأس است » و یأس از گناهان کبیره است.</a:t>
            </a:r>
            <a:endParaRPr lang="en-US" dirty="0" smtClean="0"/>
          </a:p>
          <a:p>
            <a:pPr marL="0" indent="0">
              <a:lnSpc>
                <a:spcPct val="150000"/>
              </a:lnSpc>
              <a:buNone/>
            </a:pPr>
            <a:r>
              <a:rPr lang="fa-IR" dirty="0" smtClean="0"/>
              <a:t>قنوط و یاس از رحمت الهی، آفت بزرگ خوف از خداست. </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a:bodyPr>
          <a:lstStyle/>
          <a:p>
            <a:pPr marL="0" indent="0">
              <a:lnSpc>
                <a:spcPct val="200000"/>
              </a:lnSpc>
              <a:buNone/>
            </a:pPr>
            <a:r>
              <a:rPr lang="fa-IR" sz="2400" dirty="0" smtClean="0"/>
              <a:t>2- تعریف </a:t>
            </a:r>
            <a:r>
              <a:rPr lang="fa-IR" sz="2400" dirty="0"/>
              <a:t>علم اخلاق: علمی است که به معرفی صفات نفسانی خوب و بد می پردازد و اعمال متناسب آن و شیوه تحصیلی صفات خوب و دوری از صفات ناپسند را نشان می </a:t>
            </a:r>
            <a:r>
              <a:rPr lang="fa-IR" sz="2400" dirty="0" smtClean="0"/>
              <a:t>دهد و سپس </a:t>
            </a:r>
            <a:r>
              <a:rPr lang="fa-IR" sz="2400" dirty="0"/>
              <a:t>ضمن گفتگو از صفات خوب و بد راهکاری های رسیدن به فضایل و </a:t>
            </a:r>
            <a:r>
              <a:rPr lang="fa-IR" sz="2400" dirty="0" smtClean="0"/>
              <a:t>دوری </a:t>
            </a:r>
            <a:r>
              <a:rPr lang="fa-IR" sz="2400" dirty="0"/>
              <a:t>از رذایل را بررسی می </a:t>
            </a:r>
            <a:r>
              <a:rPr lang="fa-IR" sz="2400" dirty="0" smtClean="0"/>
              <a:t>کند. </a:t>
            </a:r>
            <a:endParaRPr lang="en-US" sz="2400" dirty="0"/>
          </a:p>
        </p:txBody>
      </p:sp>
    </p:spTree>
  </p:cSld>
  <p:clrMapOvr>
    <a:masterClrMapping/>
  </p:clrMapOvr>
  <p:transition spd="slow">
    <p:strips/>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a:bodyPr>
          <a:lstStyle/>
          <a:p>
            <a:pPr marL="0" indent="0">
              <a:lnSpc>
                <a:spcPct val="150000"/>
              </a:lnSpc>
              <a:buNone/>
            </a:pPr>
            <a:r>
              <a:rPr lang="fa-IR" dirty="0" smtClean="0"/>
              <a:t>2- امید: الف) مفهوم و ماهیت امید: رجاء عبارت است از احساس راحتی قلب در نتیجه انتظار تحقق امری خوشایند است در صورتی که اسباب آن فراهم باشد اگر فراهم نباشد این انتظار را « آرزو » یا «تمنّی » گویند ولی اگر اسباب فراهم نبود اما شخص انتظار تحقق داشت می شود غرور و حماقت . </a:t>
            </a:r>
            <a:endParaRPr lang="en-US" dirty="0" smtClean="0"/>
          </a:p>
          <a:p>
            <a:pPr marL="0" indent="0">
              <a:lnSpc>
                <a:spcPct val="150000"/>
              </a:lnSpc>
              <a:buNone/>
            </a:pPr>
            <a:r>
              <a:rPr lang="fa-IR" dirty="0" smtClean="0"/>
              <a:t>ب) ارزش امید: آیات و روایات فراوانی در مذمت یأس و قنوط و ترغیب و تشویق به امیدواری به فضل خدا وارد شده است. در خواست گذشت و مغفرت و شفاعت پیامبر اکرم و ائمه اطهار(ع)</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p:spPr>
        <p:txBody>
          <a:bodyPr>
            <a:normAutofit fontScale="70000" lnSpcReduction="20000"/>
          </a:bodyPr>
          <a:lstStyle/>
          <a:p>
            <a:pPr marL="0" indent="0">
              <a:lnSpc>
                <a:spcPct val="170000"/>
              </a:lnSpc>
              <a:buNone/>
            </a:pPr>
            <a:r>
              <a:rPr lang="fa-IR" dirty="0" smtClean="0"/>
              <a:t>ج) آفات امیدواری: 1 امیدواری بدون عمل چیزی جز غرور و حماقت در پی ندارد امام علی ( ع) به این افراد هشدار داده اند 2- احساس ایمنی از مکر خداوند: زیادی روی در امید به بخشایش خدا این احساس را همراه دارد که سرآغاز غلتیدن در عصیان خداست. </a:t>
            </a:r>
            <a:endParaRPr lang="en-US" dirty="0" smtClean="0"/>
          </a:p>
          <a:p>
            <a:pPr marL="0" indent="0">
              <a:lnSpc>
                <a:spcPct val="170000"/>
              </a:lnSpc>
              <a:buNone/>
            </a:pPr>
            <a:r>
              <a:rPr lang="fa-IR" dirty="0" smtClean="0"/>
              <a:t>د) مناسبات بیم و امید: صحبت این است که امید ارزشمند تر است یا بیم؟ اولاً امید به مفهوم پیش گفته در اصل وجود با هم ملازمند. زیرا بیم و امید ابزاری برای عمل صالح و تقرب به خداست و باید هر دو در حالت تعادل قرار گیرند. ثانیاً بستگی به افراد دارد فردی بیم او را به حرکت در راه درست وا می دارد باید بیم را مقدم شمارد و برعکس فردی امید بیشتر او را پیش می برد.</a:t>
            </a:r>
          </a:p>
          <a:p>
            <a:pPr marL="0" indent="0">
              <a:lnSpc>
                <a:spcPct val="170000"/>
              </a:lnSpc>
              <a:buNone/>
            </a:pPr>
            <a:r>
              <a:rPr lang="fa-IR" dirty="0"/>
              <a:t> بحث « جهت </a:t>
            </a:r>
            <a:r>
              <a:rPr lang="fa-IR" dirty="0" smtClean="0"/>
              <a:t>گیری </a:t>
            </a:r>
            <a:r>
              <a:rPr lang="fa-IR" dirty="0"/>
              <a:t>نفس نسبت به خدا» و « جهت گیری  نسبت به عاقبت خویش » بپایان رسید. </a:t>
            </a:r>
            <a:endParaRPr lang="en-US" dirty="0" smtClean="0"/>
          </a:p>
          <a:p>
            <a:pPr marL="0" indent="0">
              <a:lnSpc>
                <a:spcPct val="170000"/>
              </a:lnSpc>
              <a:buNone/>
            </a:pPr>
            <a:r>
              <a:rPr lang="fa-IR" dirty="0" smtClean="0"/>
              <a:t>اکنون می خواهیم به جهت گیری  نفس نسبت به خویشتن بپردازیم؛ </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143668"/>
          </a:xfrm>
        </p:spPr>
        <p:txBody>
          <a:bodyPr>
            <a:normAutofit fontScale="70000" lnSpcReduction="20000"/>
          </a:bodyPr>
          <a:lstStyle/>
          <a:p>
            <a:pPr marL="0" indent="0">
              <a:lnSpc>
                <a:spcPct val="160000"/>
              </a:lnSpc>
              <a:buNone/>
            </a:pPr>
            <a:r>
              <a:rPr lang="fa-IR" dirty="0" smtClean="0"/>
              <a:t>ج) جهت گیری نسبت به خویشتن: </a:t>
            </a:r>
            <a:endParaRPr lang="en-US" dirty="0" smtClean="0"/>
          </a:p>
          <a:p>
            <a:pPr marL="0" indent="0">
              <a:lnSpc>
                <a:spcPct val="160000"/>
              </a:lnSpc>
              <a:buNone/>
            </a:pPr>
            <a:r>
              <a:rPr lang="fa-IR" dirty="0" smtClean="0"/>
              <a:t>اگر ارزیابی درستی از کار خود داشته باشیم قطعاً جهت گیری درستی نسبت به  خویش خواهیم داشت. دسته ای دیگر از مفاهیم اخلاقی که در جهت گیری نفس مؤثر است « انکسار نفس» « خودشکنی» « تواضع » می باشند.</a:t>
            </a:r>
            <a:endParaRPr lang="en-US" dirty="0" smtClean="0"/>
          </a:p>
          <a:p>
            <a:pPr marL="0" indent="0">
              <a:lnSpc>
                <a:spcPct val="160000"/>
              </a:lnSpc>
              <a:buNone/>
            </a:pPr>
            <a:r>
              <a:rPr lang="fa-IR" dirty="0" smtClean="0"/>
              <a:t>1 انکسار: انکسار نفس خودشکنی آن است که بدون مقایسه با دیگرانی انسان خود را کوچک شمرده و خود پسند نباشد، منشاء تواضع است و بدون آن تواضع حاصل نمی شود </a:t>
            </a:r>
            <a:endParaRPr lang="en-US" dirty="0" smtClean="0"/>
          </a:p>
          <a:p>
            <a:pPr marL="0" indent="0">
              <a:lnSpc>
                <a:spcPct val="160000"/>
              </a:lnSpc>
              <a:buNone/>
            </a:pPr>
            <a:r>
              <a:rPr lang="fa-IR" dirty="0" smtClean="0"/>
              <a:t>موانع تواضع عبارتست از: </a:t>
            </a:r>
            <a:endParaRPr lang="en-US" dirty="0" smtClean="0"/>
          </a:p>
          <a:p>
            <a:pPr marL="0" indent="0">
              <a:lnSpc>
                <a:spcPct val="160000"/>
              </a:lnSpc>
              <a:buNone/>
            </a:pPr>
            <a:r>
              <a:rPr lang="fa-IR" dirty="0" smtClean="0"/>
              <a:t>یک عُجب و خودپسندی: یک مفهوم عام اخلاقی است. عُجب خودستایی و غرور موانع اصلی فروتنی و کوچک شمردن خود است. و خودستایی  از آثار خوپسندی است.</a:t>
            </a:r>
            <a:endParaRPr lang="en-US" dirty="0" smtClean="0"/>
          </a:p>
        </p:txBody>
      </p:sp>
    </p:spTree>
  </p:cSld>
  <p:clrMapOvr>
    <a:masterClrMapping/>
  </p:clrMapOvr>
  <p:transition spd="slow">
    <p:strips/>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72230"/>
          </a:xfrm>
        </p:spPr>
        <p:txBody>
          <a:bodyPr>
            <a:normAutofit fontScale="70000" lnSpcReduction="20000"/>
          </a:bodyPr>
          <a:lstStyle/>
          <a:p>
            <a:pPr marL="0" indent="0">
              <a:lnSpc>
                <a:spcPct val="160000"/>
              </a:lnSpc>
              <a:buNone/>
            </a:pPr>
            <a:r>
              <a:rPr lang="fa-IR" dirty="0" smtClean="0"/>
              <a:t>الف) مفهوم و ماهیت عُجب: بزرگ پنداشتن خود به دلیل کمالی که در خود می بیند چه واقعاً دارای کمال باشد و چه نباشد و چه واقعاً کمال پنداشته شود یا نشود از خود راضی می شود و خود را می پسندد و نوعی حق برای خود قائل می شود. تحقق کبرمستلزم عُجب است ولی عُجب و خودپسندی متسلزم کبر نیست. </a:t>
            </a:r>
            <a:endParaRPr lang="en-US" dirty="0" smtClean="0"/>
          </a:p>
          <a:p>
            <a:pPr marL="0" indent="0">
              <a:lnSpc>
                <a:spcPct val="160000"/>
              </a:lnSpc>
              <a:buNone/>
            </a:pPr>
            <a:r>
              <a:rPr lang="fa-IR" dirty="0" smtClean="0"/>
              <a:t>ادلال: وضعیتی است که شخص برای خود جایگاهی نزد خداوند قائل است و بروز حوادث ناخوشانید را برای خود بعید می پندارد و این درجه بالای خودپسندی است. </a:t>
            </a:r>
            <a:endParaRPr lang="en-US" dirty="0" smtClean="0"/>
          </a:p>
          <a:p>
            <a:pPr marL="0" indent="0">
              <a:lnSpc>
                <a:spcPct val="160000"/>
              </a:lnSpc>
              <a:buNone/>
            </a:pPr>
            <a:r>
              <a:rPr lang="fa-IR" dirty="0" smtClean="0"/>
              <a:t>ب) نکوهش خوپسندی: </a:t>
            </a:r>
            <a:endParaRPr lang="en-US" dirty="0" smtClean="0"/>
          </a:p>
          <a:p>
            <a:pPr marL="0" indent="0">
              <a:lnSpc>
                <a:spcPct val="160000"/>
              </a:lnSpc>
              <a:buNone/>
            </a:pPr>
            <a:r>
              <a:rPr lang="fa-IR" dirty="0" smtClean="0"/>
              <a:t>قرآن کریم و روایات فراوانی از خودپسندی نکوهش کرده و حتی علت شکست بسیاری از جنگهای مسلمانان را خودپسندی معرفی کرده اند. لذا خود بینی و خود پسندی نه تنها یک رذیلت اخلاقی است بلکه یکی از شاهراه های رذائل اخلاقی است. </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85000" lnSpcReduction="10000"/>
          </a:bodyPr>
          <a:lstStyle/>
          <a:p>
            <a:pPr marL="0" indent="0">
              <a:lnSpc>
                <a:spcPct val="150000"/>
              </a:lnSpc>
              <a:buNone/>
            </a:pPr>
            <a:r>
              <a:rPr lang="fa-IR" dirty="0" smtClean="0"/>
              <a:t>ج) اسباب خودپسندی:  </a:t>
            </a:r>
          </a:p>
          <a:p>
            <a:pPr marL="0" indent="0">
              <a:lnSpc>
                <a:spcPct val="150000"/>
              </a:lnSpc>
              <a:buNone/>
            </a:pPr>
            <a:r>
              <a:rPr lang="fa-IR" dirty="0" smtClean="0"/>
              <a:t>1- خودپسندی به دلیل وضعیت جسمانی؛ زیبایی ، تناسب اندام ، صحت و قوت خوش صدایی و مانند آن؛ </a:t>
            </a:r>
            <a:endParaRPr lang="en-US" dirty="0" smtClean="0"/>
          </a:p>
          <a:p>
            <a:pPr marL="0" indent="0">
              <a:lnSpc>
                <a:spcPct val="150000"/>
              </a:lnSpc>
              <a:buNone/>
            </a:pPr>
            <a:r>
              <a:rPr lang="fa-IR" dirty="0" smtClean="0"/>
              <a:t>2- خودبینی بخاطر اقتدار و قدرتمند بودن (مانند قوم عاد)؛ </a:t>
            </a:r>
            <a:endParaRPr lang="en-US" dirty="0" smtClean="0"/>
          </a:p>
          <a:p>
            <a:pPr marL="0" indent="0">
              <a:lnSpc>
                <a:spcPct val="150000"/>
              </a:lnSpc>
              <a:buNone/>
            </a:pPr>
            <a:r>
              <a:rPr lang="fa-IR" dirty="0" smtClean="0"/>
              <a:t>3- خودپسندی بخاطر وابستگی به نسب و نیاکان و شاهان وسلاطین؛</a:t>
            </a:r>
            <a:endParaRPr lang="en-US" dirty="0" smtClean="0"/>
          </a:p>
          <a:p>
            <a:pPr marL="0" indent="0">
              <a:lnSpc>
                <a:spcPct val="150000"/>
              </a:lnSpc>
              <a:buNone/>
            </a:pPr>
            <a:r>
              <a:rPr lang="fa-IR" dirty="0" smtClean="0"/>
              <a:t>4- بخاطر بهره مندی از عقل که احساس بی نیازی از مشورت می کند؛ </a:t>
            </a:r>
            <a:endParaRPr lang="en-US" dirty="0" smtClean="0"/>
          </a:p>
          <a:p>
            <a:pPr marL="0" indent="0">
              <a:lnSpc>
                <a:spcPct val="150000"/>
              </a:lnSpc>
              <a:buNone/>
            </a:pPr>
            <a:r>
              <a:rPr lang="fa-IR" dirty="0" smtClean="0"/>
              <a:t>5- بخاطر زیادی فرزندان و غلامان و طایفه و اقوام و پیروان؛ </a:t>
            </a:r>
            <a:endParaRPr lang="en-US" dirty="0" smtClean="0"/>
          </a:p>
          <a:p>
            <a:pPr marL="0" indent="0">
              <a:lnSpc>
                <a:spcPct val="150000"/>
              </a:lnSpc>
              <a:buNone/>
            </a:pPr>
            <a:r>
              <a:rPr lang="fa-IR" dirty="0" smtClean="0"/>
              <a:t>6- خودپسندی ناشی از مال و ثروت فراوان.</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77500" lnSpcReduction="20000"/>
          </a:bodyPr>
          <a:lstStyle/>
          <a:p>
            <a:pPr marL="0" indent="0">
              <a:lnSpc>
                <a:spcPct val="150000"/>
              </a:lnSpc>
              <a:buNone/>
            </a:pPr>
            <a:r>
              <a:rPr lang="fa-IR" dirty="0" smtClean="0"/>
              <a:t>د) آثار زیانبار خودپسندی: منشأ ؛   1- کبر و خود بزرگ بینی،</a:t>
            </a:r>
          </a:p>
          <a:p>
            <a:pPr marL="0" indent="0">
              <a:lnSpc>
                <a:spcPct val="150000"/>
              </a:lnSpc>
              <a:buNone/>
            </a:pPr>
            <a:r>
              <a:rPr lang="fa-IR" dirty="0" smtClean="0"/>
              <a:t>2- فراموشی گناهان،   3- خود را مصون می داند و احساس نوعی امنیت می کند و در نهایت اعمال خود را ضایع می کند،</a:t>
            </a:r>
          </a:p>
          <a:p>
            <a:pPr marL="0" indent="0">
              <a:lnSpc>
                <a:spcPct val="150000"/>
              </a:lnSpc>
              <a:buNone/>
            </a:pPr>
            <a:r>
              <a:rPr lang="fa-IR" dirty="0" smtClean="0"/>
              <a:t>4- قدرشناسی را وظیفه خود نمی داند   5- احساس ضعف و نیاز نمی کند،</a:t>
            </a:r>
          </a:p>
          <a:p>
            <a:pPr marL="0" indent="0">
              <a:lnSpc>
                <a:spcPct val="150000"/>
              </a:lnSpc>
              <a:buNone/>
            </a:pPr>
            <a:r>
              <a:rPr lang="fa-IR" dirty="0" smtClean="0"/>
              <a:t>6- توجه به نصایح نمی کند چون خود را نیازمند نمی بیند، </a:t>
            </a:r>
            <a:endParaRPr lang="en-US" dirty="0" smtClean="0"/>
          </a:p>
          <a:p>
            <a:pPr marL="0" indent="0">
              <a:lnSpc>
                <a:spcPct val="150000"/>
              </a:lnSpc>
              <a:buNone/>
            </a:pPr>
            <a:r>
              <a:rPr lang="fa-IR" dirty="0" smtClean="0"/>
              <a:t>7- همیشه و در هر فرصتی خودستایی می کند، </a:t>
            </a:r>
            <a:endParaRPr lang="en-US" dirty="0" smtClean="0"/>
          </a:p>
          <a:p>
            <a:pPr marL="0" indent="0">
              <a:lnSpc>
                <a:spcPct val="150000"/>
              </a:lnSpc>
              <a:buNone/>
            </a:pPr>
            <a:r>
              <a:rPr lang="fa-IR" dirty="0" smtClean="0"/>
              <a:t>هـ) درمان خودپسندی: با از بین بردن اسباب خودپسندی می توان درمان کرد مثلاً اگر بخاطر زیبایی است باید بداند که ابتدای آفرینش چه بوده و بداند که آنچه دارد چقدر سریع الزوال است. </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929354"/>
          </a:xfrm>
        </p:spPr>
        <p:txBody>
          <a:bodyPr>
            <a:normAutofit fontScale="77500" lnSpcReduction="20000"/>
          </a:bodyPr>
          <a:lstStyle/>
          <a:p>
            <a:pPr marL="0" indent="0">
              <a:lnSpc>
                <a:spcPct val="150000"/>
              </a:lnSpc>
              <a:buNone/>
            </a:pPr>
            <a:r>
              <a:rPr lang="fa-IR" dirty="0" smtClean="0"/>
              <a:t>عالمان اخلاق عمده ترین گروه هایی که در معرض غرورند را چنین بر شمرده اند: </a:t>
            </a:r>
            <a:endParaRPr lang="en-US" dirty="0" smtClean="0"/>
          </a:p>
          <a:p>
            <a:pPr marL="0" indent="0">
              <a:lnSpc>
                <a:spcPct val="150000"/>
              </a:lnSpc>
              <a:buNone/>
            </a:pPr>
            <a:r>
              <a:rPr lang="fa-IR" dirty="0" smtClean="0"/>
              <a:t>1- کافران؛  نقد دنیا را به نسیه آخرت نمی دهند....</a:t>
            </a:r>
          </a:p>
          <a:p>
            <a:pPr marL="0" indent="0">
              <a:lnSpc>
                <a:spcPct val="150000"/>
              </a:lnSpc>
              <a:buNone/>
            </a:pPr>
            <a:r>
              <a:rPr lang="fa-IR" dirty="0" smtClean="0"/>
              <a:t>2- مؤمنان گناهکار و فاسق؛ که به بهانه بزرگواری خداوند....</a:t>
            </a:r>
          </a:p>
          <a:p>
            <a:pPr marL="0" indent="0">
              <a:lnSpc>
                <a:spcPct val="150000"/>
              </a:lnSpc>
              <a:buNone/>
            </a:pPr>
            <a:r>
              <a:rPr lang="fa-IR" dirty="0" smtClean="0"/>
              <a:t>3- عالمان؛ که فکر می کنند تنها علم و آگاهی نجات می دهد....</a:t>
            </a:r>
          </a:p>
          <a:p>
            <a:pPr marL="0" indent="0">
              <a:lnSpc>
                <a:spcPct val="150000"/>
              </a:lnSpc>
              <a:buNone/>
            </a:pPr>
            <a:r>
              <a:rPr lang="fa-IR" dirty="0" smtClean="0"/>
              <a:t>4- واعظان و مبلغان؛ که با نسبت دادن امور خلاف واقع به دین....</a:t>
            </a:r>
          </a:p>
          <a:p>
            <a:pPr marL="0" indent="0">
              <a:lnSpc>
                <a:spcPct val="150000"/>
              </a:lnSpc>
              <a:buNone/>
            </a:pPr>
            <a:r>
              <a:rPr lang="fa-IR" dirty="0" smtClean="0"/>
              <a:t>5- اهل عبادت و عمل؛ که ریا و خودنمایی می کنند....</a:t>
            </a:r>
          </a:p>
          <a:p>
            <a:pPr marL="0" indent="0">
              <a:lnSpc>
                <a:spcPct val="150000"/>
              </a:lnSpc>
              <a:buNone/>
            </a:pPr>
            <a:r>
              <a:rPr lang="fa-IR" dirty="0" smtClean="0"/>
              <a:t>6- مدعیان عرفان؛ صرف پوشیدن لباس اهل معرفت....</a:t>
            </a:r>
          </a:p>
          <a:p>
            <a:pPr marL="0" indent="0">
              <a:lnSpc>
                <a:spcPct val="150000"/>
              </a:lnSpc>
              <a:buNone/>
            </a:pPr>
            <a:r>
              <a:rPr lang="fa-IR" dirty="0" smtClean="0"/>
              <a:t>7- اغنیاء و ثروتمندان؛ که از راه حرام کسب کرده و در راه خیر مصرف می کنند.... </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normAutofit fontScale="77500" lnSpcReduction="20000"/>
          </a:bodyPr>
          <a:lstStyle/>
          <a:p>
            <a:pPr marL="0" indent="0">
              <a:lnSpc>
                <a:spcPct val="160000"/>
              </a:lnSpc>
              <a:buNone/>
            </a:pPr>
            <a:r>
              <a:rPr lang="fa-IR" dirty="0" smtClean="0"/>
              <a:t>2- تواضع: بعد از انکسار نفس نوبت به تواضع می رسد مفهوم تواضع آن است که انسان در مقایسه با دیگران برای خویش امتیازی قائل نشود، و دیگران را بزرگ بشمارد. تواضع مقابل کبر و تکبر است. </a:t>
            </a:r>
            <a:endParaRPr lang="en-US" dirty="0" smtClean="0"/>
          </a:p>
          <a:p>
            <a:pPr marL="0" indent="0">
              <a:lnSpc>
                <a:spcPct val="160000"/>
              </a:lnSpc>
              <a:buNone/>
            </a:pPr>
            <a:r>
              <a:rPr lang="fa-IR" dirty="0" smtClean="0"/>
              <a:t>ارزش تواضع: آیات و روایات فراوانی فروتنی را از ویژگیهای واقعی مؤمنان شمرده است » مولی علی( ع) فروتن تر از تمام بندگان در برابر خدا بود » </a:t>
            </a:r>
            <a:endParaRPr lang="en-US" dirty="0" smtClean="0"/>
          </a:p>
          <a:p>
            <a:pPr marL="0" indent="0">
              <a:lnSpc>
                <a:spcPct val="160000"/>
              </a:lnSpc>
              <a:buNone/>
            </a:pPr>
            <a:r>
              <a:rPr lang="fa-IR" dirty="0" smtClean="0"/>
              <a:t>نشانه های تواضع: 1- به نشستن در پایین مجلس رضایت می دهد 2- فرد متواضع در سلام کردن پیش می گیرد  3- مجادله نمی کند گر چه حق با او باشد 4- دوست ندارد به پرهیزکاری او را ستایش کنند. </a:t>
            </a:r>
            <a:endParaRPr lang="en-US" dirty="0" smtClean="0"/>
          </a:p>
          <a:p>
            <a:pPr marL="0" indent="0">
              <a:lnSpc>
                <a:spcPct val="160000"/>
              </a:lnSpc>
              <a:buNone/>
            </a:pPr>
            <a:r>
              <a:rPr lang="fa-IR" dirty="0" smtClean="0"/>
              <a:t>موانع فروتنی:  کبرو تکبر – تفاخر – عصبیت – بغی و سرکشی – ذلّت </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77500" lnSpcReduction="20000"/>
          </a:bodyPr>
          <a:lstStyle/>
          <a:p>
            <a:pPr marL="0" indent="0">
              <a:lnSpc>
                <a:spcPct val="160000"/>
              </a:lnSpc>
              <a:buNone/>
            </a:pPr>
            <a:r>
              <a:rPr lang="fa-IR" dirty="0" smtClean="0"/>
              <a:t>الف) مفهوم و ماهیت کبر: از مفاهیم عام اخلاقی است که در نتیجه عُجب و خودپسندی پیش می آید اگر خود بزرگ بینی در باطن و درون باشد کبر است و اگر در رفتار خارجی ظاهر شود تکبر نام دارد. </a:t>
            </a:r>
            <a:endParaRPr lang="en-US" dirty="0" smtClean="0"/>
          </a:p>
          <a:p>
            <a:pPr marL="0" indent="0">
              <a:lnSpc>
                <a:spcPct val="160000"/>
              </a:lnSpc>
              <a:buNone/>
            </a:pPr>
            <a:r>
              <a:rPr lang="fa-IR" dirty="0" smtClean="0"/>
              <a:t>نکوهش تکبر: آیات و روایات فراوانی به متکبرین وعده دوزخ داده شده و مورد مذمت قرار گرفته اند. </a:t>
            </a:r>
            <a:endParaRPr lang="en-US" dirty="0" smtClean="0"/>
          </a:p>
          <a:p>
            <a:pPr marL="0" indent="0">
              <a:lnSpc>
                <a:spcPct val="160000"/>
              </a:lnSpc>
              <a:buNone/>
            </a:pPr>
            <a:r>
              <a:rPr lang="fa-IR" dirty="0" smtClean="0"/>
              <a:t>اقسام تکبر: سه نوع است؛   1- تکبر بر خداوند   2- تکبر بر پیامبر؛ خود را برتر از آن بداند و به دعوتشان گردن ننهد 3- تکبر بر مردم: یعنی خود را بزرگ و دیگران را کوچک بشمرد. </a:t>
            </a:r>
            <a:endParaRPr lang="en-US" dirty="0" smtClean="0"/>
          </a:p>
          <a:p>
            <a:pPr marL="0" indent="0">
              <a:lnSpc>
                <a:spcPct val="160000"/>
              </a:lnSpc>
              <a:buNone/>
            </a:pPr>
            <a:r>
              <a:rPr lang="fa-IR" dirty="0" smtClean="0"/>
              <a:t>درمان تکبر جلوگیری از اسباب تکبر یا رفع آنها است البته با اسباب خود پسندی و عُجب مشترک است. </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lstStyle/>
          <a:p>
            <a:pPr marL="0" indent="0">
              <a:lnSpc>
                <a:spcPct val="150000"/>
              </a:lnSpc>
              <a:buNone/>
            </a:pPr>
            <a:r>
              <a:rPr lang="fa-IR" dirty="0" smtClean="0"/>
              <a:t>ذلت و خواری: یکی دیگر از مفاهیم عام اخلاقی است. ذلت و خواری مانع تواضع است و با عزت نفس منافات دارد. تکبر افراط در ارزش گذاری خویش است و ذلت و خواری تفریط در ارزش گذاری خویش است. برای همین تواضع در مقابل متکبران شایسته نیست، چون آنان فروتنی را به مفهوم خواری و پستی می گیرند و بیشتر ستمگری می کنند.</a:t>
            </a:r>
          </a:p>
          <a:p>
            <a:pPr marL="0" indent="0">
              <a:lnSpc>
                <a:spcPct val="150000"/>
              </a:lnSpc>
              <a:buNone/>
            </a:pPr>
            <a:r>
              <a:rPr lang="fa-IR" dirty="0" smtClean="0"/>
              <a:t> </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929353"/>
          </a:xfrm>
        </p:spPr>
        <p:txBody>
          <a:bodyPr>
            <a:normAutofit/>
          </a:bodyPr>
          <a:lstStyle/>
          <a:p>
            <a:pPr>
              <a:lnSpc>
                <a:spcPct val="200000"/>
              </a:lnSpc>
              <a:buNone/>
            </a:pPr>
            <a:r>
              <a:rPr lang="fa-IR" sz="2400" dirty="0"/>
              <a:t>موضوع عمل اخلاق:   انسان است  و هدف نهایی آن رساندن انسان به کمال و سعادت حقیقی او با توجه به ظرفیت و استعداد که میتواند با </a:t>
            </a:r>
            <a:r>
              <a:rPr lang="fa-IR" sz="2400" dirty="0" smtClean="0"/>
              <a:t>اختیار و </a:t>
            </a:r>
            <a:r>
              <a:rPr lang="fa-IR" sz="2400" dirty="0"/>
              <a:t>آزادی  و اراده تا مقرب ترین و گویاترین و کامل ترین مظهر الهی پیش </a:t>
            </a:r>
            <a:r>
              <a:rPr lang="fa-IR" sz="2400" dirty="0" smtClean="0"/>
              <a:t>رود. </a:t>
            </a:r>
            <a:endParaRPr lang="fa-IR" sz="2400" dirty="0" smtClean="0"/>
          </a:p>
          <a:p>
            <a:pPr lvl="0">
              <a:lnSpc>
                <a:spcPct val="200000"/>
              </a:lnSpc>
              <a:buNone/>
            </a:pPr>
            <a:r>
              <a:rPr lang="fa-IR" sz="2400" dirty="0" smtClean="0"/>
              <a:t>3- فلسفه </a:t>
            </a:r>
            <a:r>
              <a:rPr lang="fa-IR" sz="2400" dirty="0"/>
              <a:t>اخلاق: تحقیقاتی  که عهده دار پاسخگویی به پرسشهای اساسی علم اخلاق هستند را </a:t>
            </a:r>
            <a:r>
              <a:rPr lang="fa-IR" sz="2400" dirty="0" smtClean="0"/>
              <a:t>فلسفه </a:t>
            </a:r>
            <a:r>
              <a:rPr lang="fa-IR" sz="2400" dirty="0"/>
              <a:t>اخلاق می </a:t>
            </a:r>
            <a:r>
              <a:rPr lang="fa-IR" sz="2400" dirty="0" smtClean="0"/>
              <a:t>گوییم؛ </a:t>
            </a:r>
            <a:r>
              <a:rPr lang="fa-IR" sz="2400" dirty="0"/>
              <a:t>مثلاً تعریف خوب و بد ماهیات صفات اخلاقی منشاء صدق و کذب قضایای اخلاقی و ملاک و معیار خوبی و </a:t>
            </a:r>
            <a:r>
              <a:rPr lang="fa-IR" sz="2400" dirty="0" smtClean="0"/>
              <a:t>بدی. </a:t>
            </a:r>
            <a:endParaRPr lang="en-US" sz="2400" dirty="0"/>
          </a:p>
          <a:p>
            <a:pPr>
              <a:lnSpc>
                <a:spcPct val="200000"/>
              </a:lnSpc>
              <a:buNone/>
            </a:pPr>
            <a:endParaRPr lang="fa-IR" sz="2400" dirty="0" smtClean="0"/>
          </a:p>
          <a:p>
            <a:pPr>
              <a:lnSpc>
                <a:spcPct val="200000"/>
              </a:lnSpc>
              <a:buNone/>
            </a:pPr>
            <a:endParaRPr lang="en-US" sz="2400" dirty="0" smtClean="0"/>
          </a:p>
          <a:p>
            <a:pPr>
              <a:lnSpc>
                <a:spcPct val="200000"/>
              </a:lnSpc>
              <a:buNone/>
            </a:pPr>
            <a:endParaRPr lang="fa-IR" sz="2400" dirty="0"/>
          </a:p>
        </p:txBody>
      </p:sp>
    </p:spTree>
  </p:cSld>
  <p:clrMapOvr>
    <a:masterClrMapping/>
  </p:clrMapOvr>
  <p:transition spd="slow">
    <p:strips/>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3209"/>
            <a:ext cx="8229600" cy="6340501"/>
          </a:xfrm>
        </p:spPr>
        <p:txBody>
          <a:bodyPr>
            <a:normAutofit fontScale="85000" lnSpcReduction="20000"/>
          </a:bodyPr>
          <a:lstStyle/>
          <a:p>
            <a:pPr marL="0" indent="0">
              <a:lnSpc>
                <a:spcPct val="150000"/>
              </a:lnSpc>
              <a:buNone/>
            </a:pPr>
            <a:r>
              <a:rPr lang="fa-IR" dirty="0" smtClean="0"/>
              <a:t>ج. جهت </a:t>
            </a:r>
            <a:r>
              <a:rPr lang="fa-IR" dirty="0" smtClean="0"/>
              <a:t>گیری نفس نسبت به خویشتن</a:t>
            </a:r>
            <a:endParaRPr lang="en-US" dirty="0" smtClean="0"/>
          </a:p>
          <a:p>
            <a:pPr marL="0" indent="0">
              <a:lnSpc>
                <a:spcPct val="150000"/>
              </a:lnSpc>
              <a:buNone/>
            </a:pPr>
            <a:r>
              <a:rPr lang="fa-IR" dirty="0" smtClean="0"/>
              <a:t>1. انکسار </a:t>
            </a:r>
            <a:r>
              <a:rPr lang="fa-IR" dirty="0" smtClean="0"/>
              <a:t>نفس:</a:t>
            </a:r>
            <a:endParaRPr lang="en-US" dirty="0" smtClean="0"/>
          </a:p>
          <a:p>
            <a:pPr marL="0" indent="0">
              <a:lnSpc>
                <a:spcPct val="150000"/>
              </a:lnSpc>
              <a:buNone/>
            </a:pPr>
            <a:r>
              <a:rPr lang="fa-IR" dirty="0" smtClean="0"/>
              <a:t>مراد از انکسار نفس و خودشکنی آن است که انسان بدون اینکه خود را با دیگران مقایسه کند خود را کوچک و پایین شمرده و خودپسند و از خود راضی نباشد. خودشکنی منشأ و مبنای تواضع است و بدون آن تواضع محقق نمی شود. بنابراین آنچه در باب فضیلت و منزلت تواضع بیان خواهد شد، همگی بر فضیلت فروتنی و </a:t>
            </a:r>
            <a:r>
              <a:rPr lang="fa-IR" dirty="0" smtClean="0"/>
              <a:t>خودشکنی </a:t>
            </a:r>
            <a:r>
              <a:rPr lang="fa-IR" dirty="0" smtClean="0"/>
              <a:t>نیز دلالت </a:t>
            </a:r>
            <a:r>
              <a:rPr lang="fa-IR" dirty="0" smtClean="0"/>
              <a:t>دارد </a:t>
            </a:r>
            <a:r>
              <a:rPr lang="fa-IR" dirty="0" smtClean="0"/>
              <a:t>و شاید به همین دلیل است که در آیات و </a:t>
            </a:r>
            <a:r>
              <a:rPr lang="fa-IR" dirty="0" smtClean="0"/>
              <a:t>و روایات</a:t>
            </a:r>
            <a:r>
              <a:rPr lang="fa-IR" dirty="0" smtClean="0"/>
              <a:t>، بیشتر به تواضع </a:t>
            </a:r>
            <a:r>
              <a:rPr lang="fa-IR" dirty="0" smtClean="0"/>
              <a:t>تأکید </a:t>
            </a:r>
            <a:r>
              <a:rPr lang="fa-IR" dirty="0" smtClean="0"/>
              <a:t>شده و از انکسار نفس و کوچک شمردن خود کمتر سخن رفته است. ابعاد مختلف فضیلت انکسار نفس را در مقایسه با موانع آن و مفاهیم متضاد با آن به خوبی می توان دریافت.</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77500" lnSpcReduction="20000"/>
          </a:bodyPr>
          <a:lstStyle/>
          <a:p>
            <a:pPr marL="0" indent="0">
              <a:lnSpc>
                <a:spcPct val="160000"/>
              </a:lnSpc>
              <a:buNone/>
            </a:pPr>
            <a:r>
              <a:rPr lang="fa-IR" dirty="0" smtClean="0"/>
              <a:t>یک. خودپسندی </a:t>
            </a:r>
            <a:r>
              <a:rPr lang="fa-IR" dirty="0" smtClean="0"/>
              <a:t>(</a:t>
            </a:r>
            <a:r>
              <a:rPr lang="fa-IR" dirty="0" smtClean="0"/>
              <a:t>عُجب</a:t>
            </a:r>
            <a:r>
              <a:rPr lang="fa-IR" dirty="0" smtClean="0"/>
              <a:t>):</a:t>
            </a:r>
            <a:endParaRPr lang="en-US" dirty="0" smtClean="0"/>
          </a:p>
          <a:p>
            <a:pPr marL="0" indent="0">
              <a:lnSpc>
                <a:spcPct val="160000"/>
              </a:lnSpc>
              <a:buNone/>
            </a:pPr>
            <a:r>
              <a:rPr lang="fa-IR" dirty="0" smtClean="0"/>
              <a:t>عجب، خودستایی و غرور موانع اصلی فروتنی و کوچک شمردن خویش است، از انجا که خودستایی در واقع از آثار و توابع خودپسندی است بحث از موانع محور خودپسندی و غرور سامان می دهیم.</a:t>
            </a:r>
            <a:endParaRPr lang="en-US" dirty="0" smtClean="0"/>
          </a:p>
          <a:p>
            <a:pPr marL="0" indent="0">
              <a:lnSpc>
                <a:spcPct val="160000"/>
              </a:lnSpc>
              <a:buNone/>
            </a:pPr>
            <a:r>
              <a:rPr lang="fa-IR" dirty="0" smtClean="0"/>
              <a:t>الف) مفهوم </a:t>
            </a:r>
            <a:r>
              <a:rPr lang="fa-IR" dirty="0" smtClean="0"/>
              <a:t>و ماهیت عجب:</a:t>
            </a:r>
            <a:endParaRPr lang="en-US" dirty="0" smtClean="0"/>
          </a:p>
          <a:p>
            <a:pPr marL="0" indent="0">
              <a:lnSpc>
                <a:spcPct val="160000"/>
              </a:lnSpc>
              <a:buNone/>
            </a:pPr>
            <a:r>
              <a:rPr lang="fa-IR" dirty="0" smtClean="0"/>
              <a:t>عجب عبارت است از بزرگ پنداشتن خویش و به دلیل کمالی که فرد در خود می بیند چه این که در واقع چنین کمالی را داشته باشد یا خیر و اعم از آنکه آن </a:t>
            </a:r>
            <a:r>
              <a:rPr lang="fa-IR" dirty="0" smtClean="0"/>
              <a:t>چه را </a:t>
            </a:r>
            <a:r>
              <a:rPr lang="fa-IR" dirty="0" smtClean="0"/>
              <a:t>که او کمال پنداشته است در واقع کمال باشد </a:t>
            </a:r>
            <a:r>
              <a:rPr lang="fa-IR" dirty="0" smtClean="0"/>
              <a:t>یا </a:t>
            </a:r>
            <a:r>
              <a:rPr lang="fa-IR" dirty="0" smtClean="0"/>
              <a:t>خیر. بنابراین در </a:t>
            </a:r>
            <a:r>
              <a:rPr lang="fa-IR" dirty="0" smtClean="0"/>
              <a:t>خود پسندی </a:t>
            </a:r>
            <a:r>
              <a:rPr lang="fa-IR" dirty="0" smtClean="0"/>
              <a:t>همانند انکسار نفس و فروتنی، </a:t>
            </a:r>
            <a:r>
              <a:rPr lang="fa-IR" dirty="0" smtClean="0"/>
              <a:t>مقایسه </a:t>
            </a:r>
            <a:r>
              <a:rPr lang="fa-IR" dirty="0" smtClean="0"/>
              <a:t>با دیگران وجود ندارد و شخص بدون اینکه خود را با دیگران مقایسه کند به دلیل تصور وجود کمالی واقعی یا خیالی در خود و با غفلت از این که هر کمالی از جانب خداوند </a:t>
            </a:r>
            <a:r>
              <a:rPr lang="fa-IR" dirty="0" smtClean="0"/>
              <a:t>است،</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00792"/>
          </a:xfrm>
        </p:spPr>
        <p:txBody>
          <a:bodyPr>
            <a:normAutofit fontScale="55000" lnSpcReduction="20000"/>
          </a:bodyPr>
          <a:lstStyle/>
          <a:p>
            <a:pPr marL="0" indent="0">
              <a:lnSpc>
                <a:spcPct val="170000"/>
              </a:lnSpc>
              <a:buNone/>
            </a:pPr>
            <a:r>
              <a:rPr lang="fa-IR" dirty="0" smtClean="0"/>
              <a:t>از خود راضی و خشنود است و وضع خویش را می پسندد. بنابراین تحقق کبر مستلزم وجود </a:t>
            </a:r>
            <a:r>
              <a:rPr lang="fa-IR" dirty="0" smtClean="0"/>
              <a:t>عُجب </a:t>
            </a:r>
            <a:r>
              <a:rPr lang="fa-IR" dirty="0" smtClean="0"/>
              <a:t>است </a:t>
            </a:r>
            <a:r>
              <a:rPr lang="fa-IR" dirty="0" smtClean="0"/>
              <a:t>ولی </a:t>
            </a:r>
            <a:r>
              <a:rPr lang="fa-IR" dirty="0" smtClean="0"/>
              <a:t>همیشه عجب و خودپسندی کبر و خود برتر بینی را در پی </a:t>
            </a:r>
            <a:r>
              <a:rPr lang="fa-IR" dirty="0" smtClean="0"/>
              <a:t>ندارد</a:t>
            </a:r>
            <a:r>
              <a:rPr lang="fa-IR" dirty="0" smtClean="0"/>
              <a:t>. </a:t>
            </a:r>
            <a:r>
              <a:rPr lang="fa-IR" dirty="0" smtClean="0"/>
              <a:t>گاهی </a:t>
            </a:r>
            <a:r>
              <a:rPr lang="fa-IR" dirty="0" smtClean="0"/>
              <a:t>خودپسندی فرد به درجه ای می رسد که بر اثر کمالی که در خود </a:t>
            </a:r>
            <a:r>
              <a:rPr lang="fa-IR" dirty="0" smtClean="0"/>
              <a:t>تصور </a:t>
            </a:r>
            <a:r>
              <a:rPr lang="fa-IR" dirty="0" smtClean="0"/>
              <a:t>می کند، برای خود از خداوند حقوق و مطالبی را انتظار دارد و برای خود نزد پروردگار جایگاهی قائل است به طوری که مثلاً بروز حوادث ناخوشایند را در حق خود بعید می پندارد به چنین حالتی ادلال گفته </a:t>
            </a:r>
            <a:r>
              <a:rPr lang="fa-IR" dirty="0" smtClean="0"/>
              <a:t>می </a:t>
            </a:r>
            <a:r>
              <a:rPr lang="fa-IR" dirty="0" smtClean="0"/>
              <a:t>شود و در واقع این حالت درجه ی بالای خودپسندی و زشت ترین آنهاست.</a:t>
            </a:r>
            <a:endParaRPr lang="en-US" dirty="0" smtClean="0"/>
          </a:p>
          <a:p>
            <a:pPr marL="0" indent="0">
              <a:lnSpc>
                <a:spcPct val="170000"/>
              </a:lnSpc>
              <a:buNone/>
            </a:pPr>
            <a:r>
              <a:rPr lang="fa-IR" dirty="0" smtClean="0"/>
              <a:t>ب) نکوهش </a:t>
            </a:r>
            <a:r>
              <a:rPr lang="fa-IR" dirty="0" smtClean="0"/>
              <a:t>خودپسندی:</a:t>
            </a:r>
            <a:endParaRPr lang="en-US" dirty="0" smtClean="0"/>
          </a:p>
          <a:p>
            <a:pPr marL="0" indent="0">
              <a:lnSpc>
                <a:spcPct val="170000"/>
              </a:lnSpc>
              <a:buNone/>
            </a:pPr>
            <a:r>
              <a:rPr lang="fa-IR" dirty="0" smtClean="0"/>
              <a:t>در قرآن کریم خودپسندی بارها مورد نکوهش قرار گرفته است از جمله در تحلیل علت شکست مسلمانان در جنگ صفین می فرماید: </a:t>
            </a:r>
            <a:r>
              <a:rPr lang="fa-IR" dirty="0" smtClean="0"/>
              <a:t>«قطعاً </a:t>
            </a:r>
            <a:r>
              <a:rPr lang="fa-IR" dirty="0" smtClean="0"/>
              <a:t>خداوند شما را در مواضع بسیاری یاری کرده است و نیز در روز </a:t>
            </a:r>
            <a:r>
              <a:rPr lang="fa-IR" dirty="0" smtClean="0"/>
              <a:t>حنین </a:t>
            </a:r>
            <a:r>
              <a:rPr lang="fa-IR" dirty="0" smtClean="0"/>
              <a:t>آن هنگام که </a:t>
            </a:r>
            <a:r>
              <a:rPr lang="fa-IR" dirty="0" smtClean="0"/>
              <a:t>شمار انبوهتان </a:t>
            </a:r>
            <a:r>
              <a:rPr lang="fa-IR" dirty="0" smtClean="0"/>
              <a:t>شما را به شگفتی آورده بود. ولی به هیچ وجه از شما دفع خطر نکرد و </a:t>
            </a:r>
            <a:r>
              <a:rPr lang="fa-IR" dirty="0" smtClean="0"/>
              <a:t>زمین </a:t>
            </a:r>
            <a:r>
              <a:rPr lang="fa-IR" dirty="0" smtClean="0"/>
              <a:t>با همۀ فراخی برای شما تنگ گردید. سپس در حالی که پشت به دشمن کرده </a:t>
            </a:r>
            <a:r>
              <a:rPr lang="fa-IR" dirty="0" smtClean="0"/>
              <a:t>بودید</a:t>
            </a:r>
            <a:r>
              <a:rPr lang="fa-IR" dirty="0" smtClean="0"/>
              <a:t>، </a:t>
            </a:r>
            <a:r>
              <a:rPr lang="fa-IR" dirty="0" smtClean="0"/>
              <a:t>برگشتید». </a:t>
            </a:r>
            <a:r>
              <a:rPr lang="fa-IR" dirty="0" smtClean="0"/>
              <a:t>در این آیه خودپسندی به عنوان یک رذیلت اخلاقی که حتی موجب شکست سپاه اسلام شده است </a:t>
            </a:r>
            <a:r>
              <a:rPr lang="fa-IR" dirty="0" smtClean="0"/>
              <a:t>معرفی می </a:t>
            </a:r>
            <a:r>
              <a:rPr lang="fa-IR" dirty="0" smtClean="0"/>
              <a:t>گردد.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62500" lnSpcReduction="20000"/>
          </a:bodyPr>
          <a:lstStyle/>
          <a:p>
            <a:pPr marL="0" indent="0">
              <a:lnSpc>
                <a:spcPct val="160000"/>
              </a:lnSpc>
              <a:buNone/>
            </a:pPr>
            <a:r>
              <a:rPr lang="fa-IR" dirty="0" smtClean="0"/>
              <a:t>ج) اسباب </a:t>
            </a:r>
            <a:r>
              <a:rPr lang="fa-IR" dirty="0" smtClean="0"/>
              <a:t>خودپسندی:</a:t>
            </a:r>
            <a:endParaRPr lang="en-US" dirty="0" smtClean="0"/>
          </a:p>
          <a:p>
            <a:pPr marL="514350" lvl="0" indent="-514350">
              <a:lnSpc>
                <a:spcPct val="160000"/>
              </a:lnSpc>
              <a:buFont typeface="+mj-lt"/>
              <a:buAutoNum type="arabicPeriod"/>
            </a:pPr>
            <a:r>
              <a:rPr lang="fa-IR" dirty="0" smtClean="0"/>
              <a:t>خودپسندی به دلیل وضعیت خوب جسمانی: از قبیل زیبایی و تناسب اندام ـ صحت و قوت آن ـ خوش صدایی و مانند آن.</a:t>
            </a:r>
            <a:endParaRPr lang="en-US" dirty="0" smtClean="0"/>
          </a:p>
          <a:p>
            <a:pPr marL="514350" lvl="0" indent="-514350">
              <a:lnSpc>
                <a:spcPct val="160000"/>
              </a:lnSpc>
              <a:buFont typeface="+mj-lt"/>
              <a:buAutoNum type="arabicPeriod"/>
            </a:pPr>
            <a:r>
              <a:rPr lang="fa-IR" dirty="0" smtClean="0"/>
              <a:t>خودبینی به دلیل قدرتمندی و احساس اقتدار: چنان که خداوند از قوم عاد نقل می کند دچار چنین توهمی شدند و گفتند: از ما نیرومندتر کیست؟</a:t>
            </a:r>
            <a:endParaRPr lang="en-US" dirty="0" smtClean="0"/>
          </a:p>
          <a:p>
            <a:pPr marL="514350" lvl="0" indent="-514350">
              <a:lnSpc>
                <a:spcPct val="160000"/>
              </a:lnSpc>
              <a:buFont typeface="+mj-lt"/>
              <a:buAutoNum type="arabicPeriod"/>
            </a:pPr>
            <a:r>
              <a:rPr lang="fa-IR" dirty="0" smtClean="0"/>
              <a:t>خودپسندی با تصور بهره مندی از عقل و زیرکی و آگاهی از دقیق ترین امور دینی و دنیوی: ثمرۀ این نوع خودپسندی استبداد </a:t>
            </a:r>
            <a:r>
              <a:rPr lang="fa-IR" dirty="0" smtClean="0"/>
              <a:t>رأی، </a:t>
            </a:r>
            <a:r>
              <a:rPr lang="fa-IR" dirty="0" smtClean="0"/>
              <a:t>احساس بی </a:t>
            </a:r>
            <a:r>
              <a:rPr lang="fa-IR" dirty="0" smtClean="0"/>
              <a:t>نیازی </a:t>
            </a:r>
            <a:r>
              <a:rPr lang="fa-IR" dirty="0" smtClean="0"/>
              <a:t>از مشورت، جاهل پنداشتن دیگران و کراهت داشتن نسبت به گوش فرا دادن به </a:t>
            </a:r>
            <a:r>
              <a:rPr lang="fa-IR" dirty="0" smtClean="0"/>
              <a:t>سخن </a:t>
            </a:r>
            <a:r>
              <a:rPr lang="fa-IR" dirty="0" smtClean="0"/>
              <a:t>اندیشمندان</a:t>
            </a:r>
            <a:r>
              <a:rPr lang="fa-IR" dirty="0" smtClean="0"/>
              <a:t>.</a:t>
            </a:r>
          </a:p>
          <a:p>
            <a:pPr marL="514350" lvl="0" indent="-514350">
              <a:lnSpc>
                <a:spcPct val="160000"/>
              </a:lnSpc>
              <a:buFont typeface="+mj-lt"/>
              <a:buAutoNum type="arabicPeriod"/>
            </a:pPr>
            <a:r>
              <a:rPr lang="fa-IR" dirty="0"/>
              <a:t>خودپسندی بر اثر انتساب به نَسَب و نیاکان شرافتمند و بزرگ و یا انتساب شاهان و </a:t>
            </a:r>
            <a:r>
              <a:rPr lang="fa-IR" dirty="0" smtClean="0"/>
              <a:t>سلاطین. </a:t>
            </a:r>
            <a:r>
              <a:rPr lang="fa-IR" dirty="0"/>
              <a:t>چنین گمانی انسان را جویای خدمتگزاری مردم نسبت به او می کند</a:t>
            </a:r>
            <a:r>
              <a:rPr lang="fa-IR" dirty="0" smtClean="0"/>
              <a:t>.</a:t>
            </a:r>
          </a:p>
          <a:p>
            <a:pPr marL="514350" lvl="0" indent="-514350">
              <a:lnSpc>
                <a:spcPct val="160000"/>
              </a:lnSpc>
              <a:buFont typeface="+mj-lt"/>
              <a:buAutoNum type="arabicPeriod"/>
            </a:pPr>
            <a:r>
              <a:rPr lang="fa-IR" dirty="0"/>
              <a:t>خودبینی به سبب زیادی فرزندان، غلامان، طایفه و اقوام و پیروان، چنان که خداوند از قول کافران نقل می </a:t>
            </a:r>
            <a:r>
              <a:rPr lang="fa-IR" dirty="0" smtClean="0"/>
              <a:t>کند: «گفتند </a:t>
            </a:r>
            <a:r>
              <a:rPr lang="fa-IR" dirty="0"/>
              <a:t>دارایی و فرزندان ما از همه بیشتر است و ما عذاب </a:t>
            </a:r>
            <a:r>
              <a:rPr lang="fa-IR" dirty="0" smtClean="0"/>
              <a:t>نخواهیم شد»</a:t>
            </a:r>
            <a:endParaRPr lang="fa-IR" dirty="0"/>
          </a:p>
          <a:p>
            <a:pPr marL="514350" lvl="0" indent="-514350">
              <a:lnSpc>
                <a:spcPct val="160000"/>
              </a:lnSpc>
              <a:buFont typeface="+mj-lt"/>
              <a:buAutoNum type="arabicPeriod"/>
            </a:pP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fontScale="92500" lnSpcReduction="10000"/>
          </a:bodyPr>
          <a:lstStyle/>
          <a:p>
            <a:pPr marL="514350" lvl="0" indent="-514350">
              <a:lnSpc>
                <a:spcPct val="170000"/>
              </a:lnSpc>
              <a:buFont typeface="+mj-lt"/>
              <a:buAutoNum type="arabicPeriod"/>
            </a:pPr>
            <a:r>
              <a:rPr lang="fa-IR" dirty="0" smtClean="0"/>
              <a:t>خودپسندی </a:t>
            </a:r>
            <a:r>
              <a:rPr lang="fa-IR" dirty="0" smtClean="0"/>
              <a:t>ناشی از اموال و ثروت فراوان: قرآن از زبان یکی از دو صاحب باغ می گوید: </a:t>
            </a:r>
            <a:r>
              <a:rPr lang="fa-IR" dirty="0" smtClean="0"/>
              <a:t>«مال </a:t>
            </a:r>
            <a:r>
              <a:rPr lang="fa-IR" dirty="0" smtClean="0"/>
              <a:t>من از تو بیشتر است و از حیث افراد از تو نیرومندترم</a:t>
            </a:r>
            <a:r>
              <a:rPr lang="fa-IR" dirty="0" smtClean="0"/>
              <a:t>.» وی </a:t>
            </a:r>
            <a:r>
              <a:rPr lang="fa-IR" dirty="0" smtClean="0"/>
              <a:t>دارایی را از آن خود و سبب برتری خویش دانست و </a:t>
            </a:r>
            <a:r>
              <a:rPr lang="fa-IR" dirty="0" smtClean="0"/>
              <a:t>لذا خداوند </a:t>
            </a:r>
            <a:r>
              <a:rPr lang="fa-IR" dirty="0" smtClean="0"/>
              <a:t>هر چه به او داده بود </a:t>
            </a:r>
            <a:r>
              <a:rPr lang="fa-IR" dirty="0" smtClean="0"/>
              <a:t>بازستاند. </a:t>
            </a:r>
            <a:r>
              <a:rPr lang="fa-IR" dirty="0" smtClean="0"/>
              <a:t>به طور کلی هرگاه انسان خود را دارنده ی کمال بداند اعم از آن که آنچه واقعاً کمال پنداشته است کمال باشد یا خیر، فراموش </a:t>
            </a:r>
            <a:r>
              <a:rPr lang="fa-IR" dirty="0" smtClean="0"/>
              <a:t>می کند </a:t>
            </a:r>
            <a:r>
              <a:rPr lang="fa-IR" dirty="0" smtClean="0"/>
              <a:t>که آنچه دارد متعلق به خداوند و ناشی از رحمت و توفیق او است.</a:t>
            </a:r>
            <a:endParaRPr lang="en-US" dirty="0" smtClean="0"/>
          </a:p>
          <a:p>
            <a:pPr marL="514350" indent="-514350">
              <a:lnSpc>
                <a:spcPct val="170000"/>
              </a:lnSpc>
              <a:buFont typeface="+mj-lt"/>
              <a:buAutoNum type="arabicPeriod"/>
            </a:pPr>
            <a:endParaRPr lang="fa-IR" dirty="0"/>
          </a:p>
        </p:txBody>
      </p:sp>
    </p:spTree>
  </p:cSld>
  <p:clrMapOvr>
    <a:masterClrMapping/>
  </p:clrMapOvr>
  <p:transition spd="slow">
    <p:strips/>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429420"/>
          </a:xfrm>
        </p:spPr>
        <p:txBody>
          <a:bodyPr>
            <a:normAutofit fontScale="62500" lnSpcReduction="20000"/>
          </a:bodyPr>
          <a:lstStyle/>
          <a:p>
            <a:pPr marL="358775" indent="-358775">
              <a:lnSpc>
                <a:spcPct val="170000"/>
              </a:lnSpc>
              <a:buFont typeface="+mj-lt"/>
              <a:buAutoNum type="arabicPeriod"/>
            </a:pPr>
            <a:r>
              <a:rPr lang="fa-IR" dirty="0" smtClean="0"/>
              <a:t>د) آثار زیان بار خودپسندی: </a:t>
            </a:r>
            <a:endParaRPr lang="en-US" dirty="0" smtClean="0"/>
          </a:p>
          <a:p>
            <a:pPr marL="358775" lvl="0" indent="-358775">
              <a:lnSpc>
                <a:spcPct val="170000"/>
              </a:lnSpc>
              <a:buFont typeface="+mj-lt"/>
              <a:buAutoNum type="arabicPeriod"/>
            </a:pPr>
            <a:r>
              <a:rPr lang="fa-IR" dirty="0" smtClean="0"/>
              <a:t>خودپسندی </a:t>
            </a:r>
            <a:r>
              <a:rPr lang="fa-IR" dirty="0" smtClean="0"/>
              <a:t>منشأ کبر یعنی خود بزرگ تر بینی است و اصولاً کبر بدون خود بینی امکان تحقق ندارد.</a:t>
            </a:r>
            <a:endParaRPr lang="en-US" dirty="0" smtClean="0"/>
          </a:p>
          <a:p>
            <a:pPr marL="358775" lvl="0" indent="-358775">
              <a:lnSpc>
                <a:spcPct val="170000"/>
              </a:lnSpc>
              <a:buFont typeface="+mj-lt"/>
              <a:buAutoNum type="arabicPeriod"/>
            </a:pPr>
            <a:r>
              <a:rPr lang="fa-IR" dirty="0" smtClean="0"/>
              <a:t>خودبینی موجب </a:t>
            </a:r>
            <a:r>
              <a:rPr lang="fa-IR" dirty="0" smtClean="0"/>
              <a:t>فراموشی </a:t>
            </a:r>
            <a:r>
              <a:rPr lang="fa-IR" dirty="0" smtClean="0"/>
              <a:t>گناهان است و اگر </a:t>
            </a:r>
            <a:r>
              <a:rPr lang="fa-IR" dirty="0" smtClean="0"/>
              <a:t>انسان </a:t>
            </a:r>
            <a:r>
              <a:rPr lang="fa-IR" dirty="0" smtClean="0"/>
              <a:t>متوجه برخی از گناهان خود هم باشد آنها را کوچک و بخشوده شمرده و درصدد جبران آنها بر نمی آید.</a:t>
            </a:r>
            <a:endParaRPr lang="en-US" dirty="0" smtClean="0"/>
          </a:p>
          <a:p>
            <a:pPr marL="358775" lvl="0" indent="-358775">
              <a:lnSpc>
                <a:spcPct val="170000"/>
              </a:lnSpc>
              <a:buFont typeface="+mj-lt"/>
              <a:buAutoNum type="arabicPeriod"/>
            </a:pPr>
            <a:r>
              <a:rPr lang="fa-IR" dirty="0" smtClean="0"/>
              <a:t>فرد خودپسند در مراحل بالای خودبینی برای خود در نزد خداوند مکان و منزلتی قائل است و در نتیجه خود را در نوعی امنیت و مصونیت می </a:t>
            </a:r>
            <a:r>
              <a:rPr lang="fa-IR" dirty="0" smtClean="0"/>
              <a:t>بیند. </a:t>
            </a:r>
            <a:r>
              <a:rPr lang="fa-IR" dirty="0" smtClean="0"/>
              <a:t>از این رو درصدد وارسی اعمال خود و رفع نقایص آن بر نمی آید و در نهایت اعمال خویش را ضایع می کند.</a:t>
            </a:r>
            <a:endParaRPr lang="en-US" dirty="0" smtClean="0"/>
          </a:p>
          <a:p>
            <a:pPr marL="358775" lvl="0" indent="-358775">
              <a:lnSpc>
                <a:spcPct val="170000"/>
              </a:lnSpc>
              <a:buFont typeface="+mj-lt"/>
              <a:buAutoNum type="arabicPeriod"/>
            </a:pPr>
            <a:r>
              <a:rPr lang="fa-IR" dirty="0" smtClean="0"/>
              <a:t>شخص خودپسند چون نوعی مطالبات از خداوند برای خود انتظار دارد، سپاس و قدرشناسی را وظیفه ی خود نمی داند و نسبت به نعمت های الهی ناسپاس و قدر ناشناس خواهد بود</a:t>
            </a:r>
            <a:r>
              <a:rPr lang="fa-IR" dirty="0" smtClean="0"/>
              <a:t>.</a:t>
            </a:r>
          </a:p>
          <a:p>
            <a:pPr marL="358775" lvl="0" indent="-358775">
              <a:lnSpc>
                <a:spcPct val="170000"/>
              </a:lnSpc>
              <a:buFont typeface="+mj-lt"/>
              <a:buAutoNum type="arabicPeriod"/>
            </a:pPr>
            <a:r>
              <a:rPr lang="fa-IR" dirty="0"/>
              <a:t>شخص خودبین چون از وضعیت خود راضی و خشنود است، احساس ضعف و نیاز نمی کند و در نتیجه هرگز خود را محتاج پرسش و مشورت نمی داند.</a:t>
            </a:r>
          </a:p>
          <a:p>
            <a:pPr marL="358775" lvl="0" indent="-358775">
              <a:lnSpc>
                <a:spcPct val="170000"/>
              </a:lnSpc>
              <a:buFont typeface="+mj-lt"/>
              <a:buAutoNum type="arabicPeriod"/>
            </a:pPr>
            <a:endParaRPr lang="en-US" dirty="0" smtClean="0"/>
          </a:p>
          <a:p>
            <a:pPr marL="358775" indent="-358775">
              <a:lnSpc>
                <a:spcPct val="170000"/>
              </a:lnSpc>
              <a:buFont typeface="+mj-lt"/>
              <a:buAutoNum type="arabicPeriod"/>
            </a:pPr>
            <a:endParaRPr lang="fa-IR" dirty="0"/>
          </a:p>
        </p:txBody>
      </p:sp>
    </p:spTree>
  </p:cSld>
  <p:clrMapOvr>
    <a:masterClrMapping/>
  </p:clrMapOvr>
  <p:transition spd="slow">
    <p:strips/>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143668"/>
          </a:xfrm>
        </p:spPr>
        <p:txBody>
          <a:bodyPr>
            <a:normAutofit/>
          </a:bodyPr>
          <a:lstStyle/>
          <a:p>
            <a:pPr marL="358775" lvl="0" indent="-358775">
              <a:lnSpc>
                <a:spcPct val="150000"/>
              </a:lnSpc>
              <a:buFont typeface="+mj-lt"/>
              <a:buAutoNum type="arabicPeriod"/>
            </a:pPr>
            <a:r>
              <a:rPr lang="fa-IR" dirty="0" smtClean="0"/>
              <a:t>خودپسند </a:t>
            </a:r>
            <a:r>
              <a:rPr lang="fa-IR" dirty="0" smtClean="0"/>
              <a:t>چون کاستی و خدشه ای </a:t>
            </a:r>
            <a:r>
              <a:rPr lang="fa-IR" dirty="0" smtClean="0"/>
              <a:t>در </a:t>
            </a:r>
            <a:r>
              <a:rPr lang="fa-IR" dirty="0" smtClean="0"/>
              <a:t>خود نمی بیند خود را بی نیاز از نصیحت و خیر خواهی دیگران دانسته </a:t>
            </a:r>
            <a:r>
              <a:rPr lang="fa-IR" dirty="0" smtClean="0"/>
              <a:t>و توجهی </a:t>
            </a:r>
            <a:r>
              <a:rPr lang="fa-IR" dirty="0" smtClean="0"/>
              <a:t>به نصایح آنان نمی کند.</a:t>
            </a:r>
            <a:endParaRPr lang="en-US" dirty="0" smtClean="0"/>
          </a:p>
          <a:p>
            <a:pPr marL="358775" lvl="0" indent="-358775">
              <a:lnSpc>
                <a:spcPct val="150000"/>
              </a:lnSpc>
              <a:buFont typeface="+mj-lt"/>
              <a:buAutoNum type="arabicPeriod"/>
            </a:pPr>
            <a:r>
              <a:rPr lang="fa-IR" dirty="0" smtClean="0"/>
              <a:t>خودستایی یکی دیگر از آثار خودپسندی است. خودبین در هر فرصتی زبان به ستایش خویش می گشاید و از هر آن چه مربوط به اوست به نیکی یاد می کند.</a:t>
            </a:r>
            <a:endParaRPr lang="en-US" dirty="0" smtClean="0"/>
          </a:p>
          <a:p>
            <a:pPr marL="358775" indent="-358775">
              <a:lnSpc>
                <a:spcPct val="150000"/>
              </a:lnSpc>
              <a:buFont typeface="+mj-lt"/>
              <a:buAutoNum type="arabicPeriod"/>
            </a:pPr>
            <a:endParaRPr lang="fa-IR" dirty="0"/>
          </a:p>
        </p:txBody>
      </p:sp>
    </p:spTree>
  </p:cSld>
  <p:clrMapOvr>
    <a:masterClrMapping/>
  </p:clrMapOvr>
  <p:transition spd="slow">
    <p:strips/>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57916"/>
          </a:xfrm>
        </p:spPr>
        <p:txBody>
          <a:bodyPr>
            <a:normAutofit fontScale="62500" lnSpcReduction="20000"/>
          </a:bodyPr>
          <a:lstStyle/>
          <a:p>
            <a:pPr marL="0" indent="0">
              <a:lnSpc>
                <a:spcPct val="170000"/>
              </a:lnSpc>
              <a:buNone/>
            </a:pPr>
            <a:r>
              <a:rPr lang="fa-IR" dirty="0" smtClean="0"/>
              <a:t>هـ) درمان </a:t>
            </a:r>
            <a:r>
              <a:rPr lang="fa-IR" dirty="0" smtClean="0"/>
              <a:t>خودپسندی:</a:t>
            </a:r>
            <a:endParaRPr lang="en-US" dirty="0" smtClean="0"/>
          </a:p>
          <a:p>
            <a:pPr marL="0" indent="0">
              <a:lnSpc>
                <a:spcPct val="170000"/>
              </a:lnSpc>
              <a:buNone/>
            </a:pPr>
            <a:r>
              <a:rPr lang="fa-IR" dirty="0" smtClean="0"/>
              <a:t>درمان هر دردی به زدودن علل و اسباب آن است. بنابراین کسی که به جمال و صحت جسم خویش مغرور است باید در آغاز پیدایش خویش و انجام آن اندیشه کند و بداند که آنچه دارد چقدر سریع الزوال و فانی است. صاحب قدرت باید بداند که همه ی آنچه که دارد با بیماری یک روزه نابود خواهد شد و هر لحظه ممکن است که خداوند آن چه به او داده بازستاند.</a:t>
            </a:r>
            <a:endParaRPr lang="en-US" dirty="0" smtClean="0"/>
          </a:p>
          <a:p>
            <a:pPr marL="0" indent="0">
              <a:lnSpc>
                <a:spcPct val="170000"/>
              </a:lnSpc>
              <a:buNone/>
            </a:pPr>
            <a:r>
              <a:rPr lang="fa-IR" dirty="0" smtClean="0"/>
              <a:t>غرور یعنی اطمینان و آرامش قلب نسبت به آنچه که با هوای نفس موافق بوده و طبیعت انسان به آن تمایل داشته باشد. منشأ این گرایش جهالت یا وسوسه های شیطانی است. بنابراین کسی که بر اساس اوهام و شبهات خویشتن را بر خیر و صلاح می </a:t>
            </a:r>
            <a:r>
              <a:rPr lang="fa-IR" dirty="0" smtClean="0"/>
              <a:t>داند، </a:t>
            </a:r>
            <a:r>
              <a:rPr lang="fa-IR" dirty="0" smtClean="0"/>
              <a:t>در واقع فریب خورده و مغرور گشته است و ارزیابی </a:t>
            </a:r>
            <a:r>
              <a:rPr lang="fa-IR" dirty="0" smtClean="0"/>
              <a:t>درستی </a:t>
            </a:r>
            <a:r>
              <a:rPr lang="fa-IR" dirty="0" smtClean="0"/>
              <a:t>از خود و کار خود ندارد. مانند آن کسی که از راه حرام مالی بدست آورد و آن را در راه های خیر از قبیل ساختن مسجد و مدرسه و سیر کردن گرسنگان مصرف نماید. به این خیال و اطمینان که در راه خیر و سعادت گام بر می دارد، حال آنکه فریب </a:t>
            </a:r>
            <a:r>
              <a:rPr lang="fa-IR" dirty="0" smtClean="0"/>
              <a:t>خورده </a:t>
            </a:r>
            <a:r>
              <a:rPr lang="fa-IR" dirty="0" smtClean="0"/>
              <a:t>و مغرور است.</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71546"/>
            <a:ext cx="8229600" cy="4525963"/>
          </a:xfrm>
        </p:spPr>
        <p:txBody>
          <a:bodyPr>
            <a:normAutofit fontScale="70000" lnSpcReduction="20000"/>
          </a:bodyPr>
          <a:lstStyle/>
          <a:p>
            <a:pPr marL="0" indent="0">
              <a:lnSpc>
                <a:spcPct val="150000"/>
              </a:lnSpc>
              <a:buNone/>
            </a:pPr>
            <a:r>
              <a:rPr lang="fa-IR" dirty="0" smtClean="0"/>
              <a:t>دو. غرور</a:t>
            </a:r>
          </a:p>
          <a:p>
            <a:pPr marL="0" indent="0">
              <a:lnSpc>
                <a:spcPct val="150000"/>
              </a:lnSpc>
              <a:buNone/>
            </a:pPr>
            <a:r>
              <a:rPr lang="fa-IR" dirty="0" smtClean="0"/>
              <a:t>غرور یعنی اطمینان و آرامش قلب نسبت به آنچه که با هوای نفس موافق بوده و طبیعت انسان به آن تمایل داشته باشد. منشأ این گرایش جهالت یا وسوسه های شیطانی است. </a:t>
            </a:r>
            <a:endParaRPr lang="fa-IR" dirty="0" smtClean="0"/>
          </a:p>
          <a:p>
            <a:pPr marL="0" indent="0">
              <a:lnSpc>
                <a:spcPct val="150000"/>
              </a:lnSpc>
              <a:buNone/>
            </a:pPr>
            <a:r>
              <a:rPr lang="fa-IR" dirty="0" smtClean="0"/>
              <a:t>دو رکن </a:t>
            </a:r>
            <a:r>
              <a:rPr lang="fa-IR" dirty="0" smtClean="0"/>
              <a:t>اساسی غرور:</a:t>
            </a:r>
            <a:endParaRPr lang="en-US" dirty="0" smtClean="0"/>
          </a:p>
          <a:p>
            <a:pPr marL="0" lvl="0" indent="0">
              <a:lnSpc>
                <a:spcPct val="150000"/>
              </a:lnSpc>
              <a:buNone/>
            </a:pPr>
            <a:r>
              <a:rPr lang="fa-IR" dirty="0" smtClean="0"/>
              <a:t>1. جهل </a:t>
            </a:r>
            <a:r>
              <a:rPr lang="fa-IR" dirty="0" smtClean="0"/>
              <a:t>مرکب: یعنی اعتقاد قلبی به اینکه </a:t>
            </a:r>
            <a:r>
              <a:rPr lang="fa-IR" dirty="0" smtClean="0"/>
              <a:t>عمل او </a:t>
            </a:r>
            <a:r>
              <a:rPr lang="fa-IR" dirty="0" smtClean="0"/>
              <a:t>خیر و </a:t>
            </a:r>
            <a:r>
              <a:rPr lang="fa-IR" dirty="0" smtClean="0"/>
              <a:t>صلاح است، </a:t>
            </a:r>
            <a:r>
              <a:rPr lang="fa-IR" dirty="0" smtClean="0"/>
              <a:t>در حالی که در واقع چنین نیست.</a:t>
            </a:r>
            <a:endParaRPr lang="en-US" dirty="0" smtClean="0"/>
          </a:p>
          <a:p>
            <a:pPr marL="0" lvl="0" indent="0">
              <a:lnSpc>
                <a:spcPct val="150000"/>
              </a:lnSpc>
              <a:buNone/>
            </a:pPr>
            <a:r>
              <a:rPr lang="fa-IR" dirty="0" smtClean="0"/>
              <a:t>2. بر </a:t>
            </a:r>
            <a:r>
              <a:rPr lang="fa-IR" dirty="0" smtClean="0"/>
              <a:t>خلاف آنچه در </a:t>
            </a:r>
            <a:r>
              <a:rPr lang="fa-IR" dirty="0" smtClean="0"/>
              <a:t>ظاهر </a:t>
            </a:r>
            <a:r>
              <a:rPr lang="fa-IR" dirty="0" smtClean="0"/>
              <a:t>ادعا می شود، منشأ و انگیزه ی اصلی فرد نه </a:t>
            </a:r>
            <a:r>
              <a:rPr lang="fa-IR" dirty="0" smtClean="0"/>
              <a:t>خیر </a:t>
            </a:r>
            <a:r>
              <a:rPr lang="fa-IR" dirty="0" smtClean="0"/>
              <a:t>و سعادت، بلکه حب شهواب و پیروی از غضب و انتقام جویی است.</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215106"/>
          </a:xfrm>
        </p:spPr>
        <p:txBody>
          <a:bodyPr>
            <a:normAutofit fontScale="70000" lnSpcReduction="20000"/>
          </a:bodyPr>
          <a:lstStyle/>
          <a:p>
            <a:pPr marL="0" indent="0">
              <a:lnSpc>
                <a:spcPct val="170000"/>
              </a:lnSpc>
              <a:buNone/>
            </a:pPr>
            <a:r>
              <a:rPr lang="fa-IR" sz="3400" b="1" dirty="0" smtClean="0"/>
              <a:t>عمده ترین گروه هایی که در معرض غرورند:</a:t>
            </a:r>
            <a:endParaRPr lang="en-US" sz="3400" b="1" dirty="0" smtClean="0"/>
          </a:p>
          <a:p>
            <a:pPr marL="0" indent="0">
              <a:lnSpc>
                <a:spcPct val="170000"/>
              </a:lnSpc>
              <a:buNone/>
            </a:pPr>
            <a:r>
              <a:rPr lang="fa-IR" dirty="0" smtClean="0"/>
              <a:t>الف) کافران: زیرا </a:t>
            </a:r>
            <a:r>
              <a:rPr lang="fa-IR" dirty="0" smtClean="0"/>
              <a:t>معتقدند </a:t>
            </a:r>
            <a:r>
              <a:rPr lang="fa-IR" dirty="0" smtClean="0"/>
              <a:t>که نقد دنیا بهتر از نسیه ی آخرت است و همچنین لذات یقینی دنیا بهتر از لذت های موعود اخروی می باشد.</a:t>
            </a:r>
            <a:endParaRPr lang="en-US" dirty="0" smtClean="0"/>
          </a:p>
          <a:p>
            <a:pPr marL="0" indent="0">
              <a:lnSpc>
                <a:spcPct val="170000"/>
              </a:lnSpc>
              <a:buNone/>
            </a:pPr>
            <a:r>
              <a:rPr lang="fa-IR" dirty="0" smtClean="0"/>
              <a:t>ب) مومنان گناهکار و فاسق: زیرا به این بهانه که خداوند </a:t>
            </a:r>
            <a:r>
              <a:rPr lang="fa-IR" dirty="0" smtClean="0"/>
              <a:t>بزرگوار </a:t>
            </a:r>
            <a:r>
              <a:rPr lang="fa-IR" dirty="0" smtClean="0"/>
              <a:t>و دارای رحمت گسترده است، گناهان  آنان در کنار مهر و </a:t>
            </a:r>
            <a:r>
              <a:rPr lang="fa-IR" dirty="0" smtClean="0"/>
              <a:t>عفو </a:t>
            </a:r>
            <a:r>
              <a:rPr lang="fa-IR" dirty="0" smtClean="0"/>
              <a:t>او ناچیز بوده و قطعاً مشمول بخشش خداوند </a:t>
            </a:r>
            <a:r>
              <a:rPr lang="fa-IR" dirty="0" smtClean="0"/>
              <a:t>قرار خواهند </a:t>
            </a:r>
            <a:r>
              <a:rPr lang="fa-IR" dirty="0" smtClean="0"/>
              <a:t>گرفت.</a:t>
            </a:r>
            <a:endParaRPr lang="en-US" dirty="0" smtClean="0"/>
          </a:p>
          <a:p>
            <a:pPr marL="0" indent="0">
              <a:lnSpc>
                <a:spcPct val="170000"/>
              </a:lnSpc>
              <a:buNone/>
            </a:pPr>
            <a:r>
              <a:rPr lang="fa-IR" dirty="0" smtClean="0"/>
              <a:t>ج) عالمان: چون ممکن است تصور کنند که دانش و آگاهی، موجب رستگاری است و در نتیجه درصدد عمل کردن به علم خویش بر نیایند.</a:t>
            </a:r>
            <a:endParaRPr lang="en-US" dirty="0" smtClean="0"/>
          </a:p>
          <a:p>
            <a:pPr marL="0" indent="0">
              <a:lnSpc>
                <a:spcPct val="170000"/>
              </a:lnSpc>
              <a:buNone/>
            </a:pPr>
            <a:r>
              <a:rPr lang="fa-IR" dirty="0" smtClean="0"/>
              <a:t>د) </a:t>
            </a:r>
            <a:r>
              <a:rPr lang="fa-IR" dirty="0" smtClean="0"/>
              <a:t>واعظان و مبلغان: زیرا شاید گمان کنند که نیت آنان هدایت مردم است در حالی که در پی ازضای نفس خویش اند، و در این راه از نسبت دادن امور خلاف واقع به دین ابایی نکنند.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marL="0" indent="0">
              <a:lnSpc>
                <a:spcPct val="200000"/>
              </a:lnSpc>
              <a:buNone/>
            </a:pPr>
            <a:r>
              <a:rPr lang="fa-IR" sz="2400" dirty="0" smtClean="0"/>
              <a:t>4- تربیت </a:t>
            </a:r>
            <a:r>
              <a:rPr lang="fa-IR" sz="2400" dirty="0"/>
              <a:t>اخلاقی: یعنی چگونی بکارگیری و پرورش استعدادهای دورنی برای نیل به فضایل و دوری از رذایل </a:t>
            </a:r>
            <a:r>
              <a:rPr lang="fa-IR" sz="2400" dirty="0" smtClean="0"/>
              <a:t>.</a:t>
            </a:r>
            <a:endParaRPr lang="fa-IR" sz="2400" dirty="0" smtClean="0"/>
          </a:p>
          <a:p>
            <a:pPr marL="0" indent="0">
              <a:lnSpc>
                <a:spcPct val="200000"/>
              </a:lnSpc>
              <a:buNone/>
            </a:pPr>
            <a:endParaRPr lang="fa-IR" sz="2400" dirty="0"/>
          </a:p>
          <a:p>
            <a:pPr marL="0" indent="0">
              <a:lnSpc>
                <a:spcPct val="200000"/>
              </a:lnSpc>
              <a:buNone/>
            </a:pPr>
            <a:r>
              <a:rPr lang="fa-IR" sz="2400" dirty="0"/>
              <a:t>ب) رابطه « علم اخلاق و علوم دیگر» </a:t>
            </a:r>
            <a:endParaRPr lang="en-US" sz="2400" dirty="0"/>
          </a:p>
          <a:p>
            <a:pPr marL="0" indent="0">
              <a:lnSpc>
                <a:spcPct val="200000"/>
              </a:lnSpc>
              <a:buNone/>
            </a:pPr>
            <a:r>
              <a:rPr lang="fa-IR" sz="2400" dirty="0"/>
              <a:t>به نحوی علم اخلاق به علوم مختلف رابطه دارد اما به برخی از علوم رابطه تنگاتنگی دارد  که مورد بررسی  قرار </a:t>
            </a:r>
            <a:r>
              <a:rPr lang="fa-IR" sz="2400" dirty="0" smtClean="0"/>
              <a:t>می دهیم. </a:t>
            </a:r>
            <a:endParaRPr lang="en-US" sz="2400" dirty="0"/>
          </a:p>
        </p:txBody>
      </p:sp>
    </p:spTree>
  </p:cSld>
  <p:clrMapOvr>
    <a:masterClrMapping/>
  </p:clrMapOvr>
  <p:transition spd="slow">
    <p:strips/>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p:spPr>
        <p:txBody>
          <a:bodyPr>
            <a:normAutofit/>
          </a:bodyPr>
          <a:lstStyle/>
          <a:p>
            <a:pPr marL="0" indent="0">
              <a:lnSpc>
                <a:spcPct val="150000"/>
              </a:lnSpc>
              <a:buNone/>
            </a:pPr>
            <a:r>
              <a:rPr lang="fa-IR" sz="2400" b="1" dirty="0" smtClean="0"/>
              <a:t>هـ) اهل عبادت و عمل: </a:t>
            </a:r>
            <a:endParaRPr lang="fa-IR" sz="2400" b="1" dirty="0" smtClean="0"/>
          </a:p>
          <a:p>
            <a:pPr marL="0" indent="0">
              <a:lnSpc>
                <a:spcPct val="150000"/>
              </a:lnSpc>
              <a:buNone/>
            </a:pPr>
            <a:r>
              <a:rPr lang="fa-IR" sz="2400" dirty="0" smtClean="0"/>
              <a:t>چون </a:t>
            </a:r>
            <a:r>
              <a:rPr lang="fa-IR" sz="2400" dirty="0" smtClean="0"/>
              <a:t>ممکن است، در واقع در پی ریا و خودنمایی باشند ولی تصور کنند که انگیزه ی آنان کسب رضایت پروردگار و تقرب معنوی است.</a:t>
            </a:r>
            <a:endParaRPr lang="en-US" sz="2400" dirty="0" smtClean="0"/>
          </a:p>
          <a:p>
            <a:pPr marL="0" indent="0">
              <a:lnSpc>
                <a:spcPct val="150000"/>
              </a:lnSpc>
              <a:buNone/>
            </a:pPr>
            <a:r>
              <a:rPr lang="fa-IR" sz="2400" b="1" dirty="0" smtClean="0"/>
              <a:t>و) مدعیان عرفان: </a:t>
            </a:r>
            <a:endParaRPr lang="fa-IR" sz="2400" b="1" dirty="0" smtClean="0"/>
          </a:p>
          <a:p>
            <a:pPr marL="0" indent="0">
              <a:lnSpc>
                <a:spcPct val="150000"/>
              </a:lnSpc>
              <a:buNone/>
            </a:pPr>
            <a:r>
              <a:rPr lang="fa-IR" sz="2400" dirty="0" smtClean="0"/>
              <a:t>زیرا </a:t>
            </a:r>
            <a:r>
              <a:rPr lang="fa-IR" sz="2400" dirty="0" smtClean="0"/>
              <a:t>شاید تصور کنند که به صرف پوشیدن لباس اهل معرفت و به کار بردن اصطلاحات ایشان بدون اینکه حقیقت و باطن خود را تغییر </a:t>
            </a:r>
            <a:r>
              <a:rPr lang="fa-IR" sz="2400" dirty="0" smtClean="0"/>
              <a:t>دهند به </a:t>
            </a:r>
            <a:r>
              <a:rPr lang="fa-IR" sz="2400" dirty="0" smtClean="0"/>
              <a:t>سعادت و حقیقت دست یافته اند.</a:t>
            </a:r>
            <a:endParaRPr lang="en-US" sz="2400" dirty="0" smtClean="0"/>
          </a:p>
          <a:p>
            <a:pPr marL="0" indent="0">
              <a:lnSpc>
                <a:spcPct val="150000"/>
              </a:lnSpc>
              <a:buNone/>
            </a:pPr>
            <a:r>
              <a:rPr lang="fa-IR" sz="2400" b="1" dirty="0" smtClean="0"/>
              <a:t>ز) اغنیاء و ثروتمندان: </a:t>
            </a:r>
            <a:endParaRPr lang="fa-IR" sz="2400" b="1" dirty="0" smtClean="0"/>
          </a:p>
          <a:p>
            <a:pPr marL="0" indent="0">
              <a:lnSpc>
                <a:spcPct val="150000"/>
              </a:lnSpc>
              <a:buNone/>
            </a:pPr>
            <a:r>
              <a:rPr lang="fa-IR" sz="2400" dirty="0" smtClean="0"/>
              <a:t>زیرا </a:t>
            </a:r>
            <a:r>
              <a:rPr lang="fa-IR" sz="2400" dirty="0" smtClean="0"/>
              <a:t>گاهی با تحصیل از مجاری حرام و مصرف آن در راه های خیر به منظور نشان دادن به مردم به سعات خویش دلخوش اند.</a:t>
            </a:r>
            <a:endParaRPr lang="en-US" sz="2400" dirty="0"/>
          </a:p>
        </p:txBody>
      </p:sp>
    </p:spTree>
  </p:cSld>
  <p:clrMapOvr>
    <a:masterClrMapping/>
  </p:clrMapOvr>
  <p:transition spd="slow">
    <p:strips/>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txBody>
          <a:bodyPr>
            <a:normAutofit fontScale="55000" lnSpcReduction="20000"/>
          </a:bodyPr>
          <a:lstStyle/>
          <a:p>
            <a:pPr marL="0" indent="0">
              <a:lnSpc>
                <a:spcPct val="170000"/>
              </a:lnSpc>
              <a:buNone/>
            </a:pPr>
            <a:r>
              <a:rPr lang="fa-IR" sz="4400" b="1" dirty="0" smtClean="0"/>
              <a:t>تواضع:</a:t>
            </a:r>
            <a:endParaRPr lang="en-US" sz="4400" b="1" dirty="0" smtClean="0"/>
          </a:p>
          <a:p>
            <a:pPr marL="0" indent="0">
              <a:lnSpc>
                <a:spcPct val="170000"/>
              </a:lnSpc>
              <a:buNone/>
            </a:pPr>
            <a:r>
              <a:rPr lang="fa-IR" dirty="0" smtClean="0"/>
              <a:t>مفهوم آن است که انسان در مقایسه با دیگران برای خویش امتیاز و برتری قایل نشود وجود چنین حالتی در فرد باعث می شود که دیگران را بزرگ و گرامی بدارد.</a:t>
            </a:r>
            <a:endParaRPr lang="en-US" dirty="0" smtClean="0"/>
          </a:p>
          <a:p>
            <a:pPr marL="0" indent="0">
              <a:lnSpc>
                <a:spcPct val="170000"/>
              </a:lnSpc>
              <a:buNone/>
            </a:pPr>
            <a:r>
              <a:rPr lang="fa-IR" sz="3600" b="1" dirty="0" smtClean="0"/>
              <a:t>ارزش تواضع:</a:t>
            </a:r>
            <a:endParaRPr lang="en-US" sz="3600" b="1" dirty="0" smtClean="0"/>
          </a:p>
          <a:p>
            <a:pPr marL="0" indent="0">
              <a:lnSpc>
                <a:spcPct val="170000"/>
              </a:lnSpc>
              <a:buNone/>
            </a:pPr>
            <a:r>
              <a:rPr lang="fa-IR" dirty="0" smtClean="0"/>
              <a:t>خداوند در قرآن تواضع و فروتنی را از ویژگی های واقعی مومن خود می داند و می فرماید: پویندگان خدای رحمان کسانی هستند که بر روی زمین به نرمی گام بر می دارند و آن گاه که ؟؟؟ ایشان را خطاب کنند به ملایمت پاسخ می دهند.</a:t>
            </a:r>
            <a:endParaRPr lang="en-US" dirty="0" smtClean="0"/>
          </a:p>
          <a:p>
            <a:pPr marL="0" indent="0">
              <a:lnSpc>
                <a:spcPct val="170000"/>
              </a:lnSpc>
              <a:buNone/>
            </a:pPr>
            <a:r>
              <a:rPr lang="fa-IR" dirty="0" smtClean="0"/>
              <a:t>در برخی از روایات نشانه هایی برای شخص متواضع بیان شده است.</a:t>
            </a:r>
            <a:endParaRPr lang="en-US" dirty="0" smtClean="0"/>
          </a:p>
          <a:p>
            <a:pPr marL="514350" lvl="0" indent="-514350">
              <a:lnSpc>
                <a:spcPct val="170000"/>
              </a:lnSpc>
              <a:buFont typeface="+mj-lt"/>
              <a:buAutoNum type="arabicPeriod"/>
            </a:pPr>
            <a:r>
              <a:rPr lang="fa-IR" dirty="0" smtClean="0"/>
              <a:t>شخص فروتن به نشستن در پاسسن مجلس رضایت می دهد.</a:t>
            </a:r>
            <a:endParaRPr lang="en-US" dirty="0" smtClean="0"/>
          </a:p>
          <a:p>
            <a:pPr marL="514350" lvl="0" indent="-514350">
              <a:lnSpc>
                <a:spcPct val="170000"/>
              </a:lnSpc>
              <a:buFont typeface="+mj-lt"/>
              <a:buAutoNum type="arabicPeriod"/>
            </a:pPr>
            <a:r>
              <a:rPr lang="fa-IR" dirty="0" smtClean="0"/>
              <a:t>فرد متواضع در سلام کردن از دیگران پیشی می گیرد.</a:t>
            </a:r>
            <a:endParaRPr lang="en-US" dirty="0" smtClean="0"/>
          </a:p>
          <a:p>
            <a:pPr marL="514350" lvl="0" indent="-514350">
              <a:lnSpc>
                <a:spcPct val="170000"/>
              </a:lnSpc>
              <a:buFont typeface="+mj-lt"/>
              <a:buAutoNum type="arabicPeriod"/>
            </a:pPr>
            <a:r>
              <a:rPr lang="fa-IR" dirty="0" smtClean="0"/>
              <a:t>از مجادله خودداری می کند اگر چه حق با او باشد.</a:t>
            </a:r>
            <a:endParaRPr lang="en-US" dirty="0" smtClean="0"/>
          </a:p>
          <a:p>
            <a:pPr marL="514350" lvl="0" indent="-514350">
              <a:lnSpc>
                <a:spcPct val="170000"/>
              </a:lnSpc>
              <a:buFont typeface="+mj-lt"/>
              <a:buAutoNum type="arabicPeriod"/>
            </a:pPr>
            <a:r>
              <a:rPr lang="fa-IR" dirty="0" smtClean="0"/>
              <a:t>دوست ندارد که او را به پرهیزکاری ؟؟؟.</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normAutofit fontScale="55000" lnSpcReduction="20000"/>
          </a:bodyPr>
          <a:lstStyle/>
          <a:p>
            <a:pPr marL="0" indent="0">
              <a:lnSpc>
                <a:spcPct val="170000"/>
              </a:lnSpc>
              <a:buNone/>
            </a:pPr>
            <a:r>
              <a:rPr lang="fa-IR" sz="3600" b="1" dirty="0" smtClean="0"/>
              <a:t>سه مانع فروتنی:</a:t>
            </a:r>
            <a:endParaRPr lang="en-US" sz="3600" b="1" dirty="0" smtClean="0"/>
          </a:p>
          <a:p>
            <a:pPr marL="0" indent="0">
              <a:lnSpc>
                <a:spcPct val="170000"/>
              </a:lnSpc>
              <a:buNone/>
            </a:pPr>
            <a:r>
              <a:rPr lang="fa-IR" dirty="0" smtClean="0"/>
              <a:t>کبر ـ تکبر ـ تفاخر ـ عصبیت ـ سرکشی ـ ذلت</a:t>
            </a:r>
            <a:endParaRPr lang="en-US" dirty="0" smtClean="0"/>
          </a:p>
          <a:p>
            <a:pPr marL="0" indent="0">
              <a:lnSpc>
                <a:spcPct val="170000"/>
              </a:lnSpc>
              <a:buNone/>
            </a:pPr>
            <a:r>
              <a:rPr lang="fa-IR" dirty="0" smtClean="0"/>
              <a:t>مفهوم و ماهیت کبر:</a:t>
            </a:r>
            <a:endParaRPr lang="en-US" dirty="0" smtClean="0"/>
          </a:p>
          <a:p>
            <a:pPr marL="0" indent="0">
              <a:lnSpc>
                <a:spcPct val="170000"/>
              </a:lnSpc>
              <a:buNone/>
            </a:pPr>
            <a:r>
              <a:rPr lang="fa-IR" dirty="0" smtClean="0"/>
              <a:t>کبر آن است که انسان در نتیجه ی عجب و خودپسندی در مقام مقایسه خود را برتر از دیگران بپندارد خود بزرگ بینی هرگاه فقط به عنوان حالتی در درون و باطن انسان وجود داشته باشد به آن کبر می گویند ولی اگر در اعمال و رفتار خارجی ظاهر گردد به تکبر یاد می کنند. </a:t>
            </a:r>
            <a:endParaRPr lang="en-US" dirty="0" smtClean="0"/>
          </a:p>
          <a:p>
            <a:pPr marL="0" indent="0">
              <a:lnSpc>
                <a:spcPct val="170000"/>
              </a:lnSpc>
              <a:buNone/>
            </a:pPr>
            <a:r>
              <a:rPr lang="fa-IR" sz="3600" b="1" dirty="0" smtClean="0"/>
              <a:t>کبر و نخوت:</a:t>
            </a:r>
            <a:endParaRPr lang="en-US" sz="3600" b="1" dirty="0" smtClean="0"/>
          </a:p>
          <a:p>
            <a:pPr marL="0" indent="0">
              <a:lnSpc>
                <a:spcPct val="170000"/>
              </a:lnSpc>
              <a:buNone/>
            </a:pPr>
            <a:r>
              <a:rPr lang="fa-IR" dirty="0" smtClean="0"/>
              <a:t>یکی دیگر از آثار شوم غلبه خودخواهی این است که وقتی انسان امیتازی هر چند کوچک و موفقیتی هر چند ناچیز بدست می آورد، دست خوش غرور و نخوت شده، خویشتن را برتر از دیگران می پندارد شاید کمتر کسی را بتوان در جامعه پیدا کرد که تغییر شرایط مادی و بدست آوردن ثروت و جاه و مقام، تغییری در حال درونی او به وجود نیاورد و آثار آزار دهنده ی غرور و احساس برتری به وجود آمده در او، هر بیننده ی حساسی را نیازارد. این تغییرات روحی در بعضی افراد چنان عمیق است که به سرعت منتهی به تحلیل رفتن شخصیت آنها شده باعث سقوط آنان از عوالم انسانی می گردد.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normAutofit fontScale="70000" lnSpcReduction="20000"/>
          </a:bodyPr>
          <a:lstStyle/>
          <a:p>
            <a:pPr marL="0" indent="0">
              <a:buNone/>
            </a:pPr>
            <a:r>
              <a:rPr lang="fa-IR" dirty="0" smtClean="0"/>
              <a:t>چه بسا که انسان صاحب فضیلتی شود یا آن فضیلت به طور موروثی و خدادادی در اختیار او قرار گیرد. اما با دخالت نفس همان امتیاز سبب خودپسندی و رضایت از خود می شود، فرد را مغلوب و مقهور آن فضیلت می گرداند.</a:t>
            </a:r>
            <a:endParaRPr lang="en-US" dirty="0" smtClean="0"/>
          </a:p>
          <a:p>
            <a:pPr marL="0" indent="0">
              <a:buNone/>
            </a:pPr>
            <a:r>
              <a:rPr lang="fa-IR" dirty="0" smtClean="0"/>
              <a:t>در این صورت است که شخص همواره به دنبال فرصتی می گردد که امیتاز و فضیلت خود را به رخ دیگران بکشد و به هر حال دیگران را به نحوی از وجود آن آگاه گرداند و از طریق عرضه ی فضیلت و ارائه ی امتیاز خود، حس خودنمایی خویش را ارضا کند</a:t>
            </a:r>
            <a:r>
              <a:rPr lang="fa-IR" dirty="0" smtClean="0"/>
              <a:t>.</a:t>
            </a:r>
          </a:p>
          <a:p>
            <a:pPr marL="0" indent="0">
              <a:buNone/>
            </a:pPr>
            <a:endParaRPr lang="fa-IR" dirty="0"/>
          </a:p>
          <a:p>
            <a:pPr marL="0" indent="0">
              <a:buNone/>
            </a:pPr>
            <a:r>
              <a:rPr lang="fa-IR" sz="3400" b="1" dirty="0" smtClean="0"/>
              <a:t>غرور </a:t>
            </a:r>
            <a:r>
              <a:rPr lang="fa-IR" sz="3400" b="1" dirty="0" smtClean="0"/>
              <a:t>علمی:</a:t>
            </a:r>
            <a:endParaRPr lang="en-US" sz="3400" b="1" dirty="0" smtClean="0"/>
          </a:p>
          <a:p>
            <a:pPr marL="0" indent="0">
              <a:buNone/>
            </a:pPr>
            <a:r>
              <a:rPr lang="fa-IR" dirty="0" smtClean="0"/>
              <a:t>یکی از آفات مهمی که غالباً دامن جویندگان علم را می گیرد و سرچشمه ی بسیاری از فسادها می شود، غرور علمی است. این آفات چنان عظیم است که اغلب رهایی از چنگ آن حتی از مجاهدات معمولی امکان پذیر نیست و لذا کمتر صاحب علمی یافت می شود که به نحوی گرفتار این بلا نباشد. اگر برای انسان های عادی و عامی بزرگتری حایل، شهوات و نفساینات و زرق و برق دنیاست و گرفتاری آنها بیش تر در این مرحله است و به مراحل دیگر نمی </a:t>
            </a:r>
            <a:r>
              <a:rPr lang="fa-IR" dirty="0" smtClean="0"/>
              <a:t>رسد </a:t>
            </a:r>
            <a:r>
              <a:rPr lang="fa-IR" dirty="0" smtClean="0"/>
              <a:t>در مورد معما و صاحبان علم و دانش آنها که تا حدی از قید زرق و برق دنیا رسته و به مراتبی از زهد و بی رغبتی به مادیات رسیده اند بزرگترین و سنگین ترین حجاب همانا غرور حاصله از مشاهده ی علم و دانش خویش است و کیست که بتواند در عالم علم به مراتب و مراحلی برسد اما بر خودبینی و خودپسندی و کبر او افزوده نشود و خویشتن را برتر از دیگران احساس </a:t>
            </a:r>
            <a:r>
              <a:rPr lang="fa-IR" dirty="0" smtClean="0"/>
              <a:t>نکند. </a:t>
            </a:r>
            <a:r>
              <a:rPr lang="fa-IR" dirty="0" smtClean="0"/>
              <a:t>آفت غرور و غلبه ی کبر و نخوت سبب می شود که علم عالم در حکم دنیای او و محفوظاتش در حکم دام او </a:t>
            </a:r>
            <a:r>
              <a:rPr lang="fa-IR" dirty="0" smtClean="0"/>
              <a:t>درآیند. این همان </a:t>
            </a:r>
            <a:r>
              <a:rPr lang="fa-IR" dirty="0" smtClean="0"/>
              <a:t>علمی است که پیامبر اکرم (ص) از آن به حجاب اکبر تعبیر فرمود. </a:t>
            </a:r>
            <a:endParaRPr lang="en-US" dirty="0" smtClean="0"/>
          </a:p>
          <a:p>
            <a:pPr marL="0" indent="0">
              <a:buNone/>
            </a:pPr>
            <a:endParaRPr lang="fa-IR" dirty="0"/>
          </a:p>
        </p:txBody>
      </p:sp>
    </p:spTree>
  </p:cSld>
  <p:clrMapOvr>
    <a:masterClrMapping/>
  </p:clrMapOvr>
  <p:transition spd="slow">
    <p:strips/>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92500"/>
          </a:bodyPr>
          <a:lstStyle/>
          <a:p>
            <a:pPr marL="0" indent="0">
              <a:buNone/>
            </a:pPr>
            <a:r>
              <a:rPr lang="fa-IR" sz="2600" dirty="0" smtClean="0"/>
              <a:t>این آفت تنها مخصوص کسانی که علوم غیر دینی می آموزند نیست، بلکه حتی ممکن است کسانی هم که به تحقیق علم دین و فراگیری آیات و روایات و عناوین مقدسه و علم توحید و اخلاق می پردازند با جدی نگرفتن مسأله مبارزه با نفس دچار چنین حجابی می گردند و تمامی زحماتشان را در تحصیل آن علوم نقش بر آب نمایند تا آنجا که دنیا را در حالی ترک کنند که از آن همه رنج و زحمت جز ظلمت </a:t>
            </a:r>
            <a:r>
              <a:rPr lang="fa-IR" sz="2600" dirty="0" smtClean="0"/>
              <a:t>و تباهی نفس </a:t>
            </a:r>
            <a:r>
              <a:rPr lang="fa-IR" sz="2600" dirty="0" smtClean="0"/>
              <a:t>عایدشان نگردد. </a:t>
            </a:r>
            <a:endParaRPr lang="en-US" sz="2600" dirty="0" smtClean="0"/>
          </a:p>
          <a:p>
            <a:pPr marL="0" indent="0">
              <a:buNone/>
            </a:pPr>
            <a:endParaRPr lang="fa-IR" sz="2600" b="1" dirty="0" smtClean="0"/>
          </a:p>
          <a:p>
            <a:pPr marL="0" indent="0">
              <a:buNone/>
            </a:pPr>
            <a:r>
              <a:rPr lang="fa-IR" sz="2600" b="1" dirty="0" smtClean="0"/>
              <a:t>غرور </a:t>
            </a:r>
            <a:r>
              <a:rPr lang="fa-IR" sz="2600" b="1" dirty="0" smtClean="0"/>
              <a:t>تقدس:</a:t>
            </a:r>
            <a:endParaRPr lang="en-US" sz="2600" b="1" dirty="0" smtClean="0"/>
          </a:p>
          <a:p>
            <a:pPr marL="0" indent="0">
              <a:buNone/>
            </a:pPr>
            <a:r>
              <a:rPr lang="fa-IR" sz="2600" dirty="0" smtClean="0"/>
              <a:t>حساسیت حیرت انگیز مسأله ی خودخواهی زمانی روشن می شود که بدانیم حتی عبادت و تقوی ممکن است سبب تقویت خودخواهی و پیدایش کبر و نخوت شوند و انسان را مطرود درگاه الهی گردانند، آری اگر انسان به موقع به تربیت اصولی نفس </a:t>
            </a:r>
            <a:r>
              <a:rPr lang="fa-IR" sz="2600" dirty="0" smtClean="0"/>
              <a:t>نپردازد </a:t>
            </a:r>
            <a:r>
              <a:rPr lang="fa-IR" sz="2600" dirty="0" smtClean="0"/>
              <a:t>و ضعف های موجود در شخصیت خود را به موقع شناسایی و برطرف نکند ممکن است در مراحلی به خاطر پاره ای طاعات و عبادات ظاهری یا فداکاری در راه دین، خویشتن را در پیشگاه الهی صاحب مقام و منزلتی بداند و از این راه، خودخواهی و احساس برتری بر او غلبه کند.</a:t>
            </a:r>
            <a:endParaRPr lang="en-US" sz="2600" dirty="0" smtClean="0"/>
          </a:p>
          <a:p>
            <a:pPr marL="0" indent="0">
              <a:buNone/>
            </a:pPr>
            <a:endParaRPr lang="fa-IR" dirty="0"/>
          </a:p>
        </p:txBody>
      </p:sp>
    </p:spTree>
  </p:cSld>
  <p:clrMapOvr>
    <a:masterClrMapping/>
  </p:clrMapOvr>
  <p:transition spd="slow">
    <p:strips/>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Autofit/>
          </a:bodyPr>
          <a:lstStyle/>
          <a:p>
            <a:pPr marL="0" indent="0">
              <a:buNone/>
            </a:pPr>
            <a:r>
              <a:rPr lang="fa-IR" sz="2400" b="1" dirty="0"/>
              <a:t>ماجرای ابلیس و چگونگی رانده شدن او </a:t>
            </a:r>
            <a:endParaRPr lang="fa-IR" sz="2400" b="1" dirty="0" smtClean="0"/>
          </a:p>
          <a:p>
            <a:pPr marL="0" indent="0">
              <a:buNone/>
            </a:pPr>
            <a:endParaRPr lang="fa-IR" sz="2800" dirty="0"/>
          </a:p>
          <a:p>
            <a:pPr marL="0" indent="0">
              <a:buNone/>
            </a:pPr>
            <a:r>
              <a:rPr lang="fa-IR" sz="2400" dirty="0" smtClean="0"/>
              <a:t>قرآن </a:t>
            </a:r>
            <a:r>
              <a:rPr lang="fa-IR" sz="2400" dirty="0" smtClean="0"/>
              <a:t>ماجرای ابلیس و چگونگی رانده شدن او را از درگاه الهی بیان می کند و از آن نتایج بسیار مهمی می گیرد که توجه به آنها در سرنوشت مومنین نقش به سزایی دارد، به فرمودۀ امام علی (ع) در نهج البلاغه، مدت شش هزار سال در درگاه الهی بندگی کرده است. همین بنده ی خالص درگاه الهی، چون آزمایش الهی فرا رسید و مأمور به خضوع در برابر آدم (ع) </a:t>
            </a:r>
            <a:r>
              <a:rPr lang="fa-IR" sz="2400" dirty="0" smtClean="0"/>
              <a:t>شد </a:t>
            </a:r>
            <a:r>
              <a:rPr lang="fa-IR" sz="2400" dirty="0" smtClean="0"/>
              <a:t>به جهت احساس برتری از این فرمان الهی سرپیچی کرد و از پذیرفتن حق، استکبار ورزید و همین سرکشی او را از درگاه الهی پس از شش هزار سال بندگی و عبودیت، تا ابد مطرود گردانید</a:t>
            </a:r>
            <a:r>
              <a:rPr lang="fa-IR" sz="2400" dirty="0" smtClean="0"/>
              <a:t>. (نهج </a:t>
            </a:r>
            <a:r>
              <a:rPr lang="fa-IR" sz="2400" dirty="0" smtClean="0"/>
              <a:t>البلاغه، خطبه </a:t>
            </a:r>
            <a:r>
              <a:rPr lang="fa-IR" sz="2400" dirty="0" smtClean="0"/>
              <a:t>192قاصعه) </a:t>
            </a:r>
          </a:p>
          <a:p>
            <a:pPr marL="0" indent="0">
              <a:buNone/>
            </a:pPr>
            <a:endParaRPr lang="fa-IR" sz="2400" dirty="0" smtClean="0"/>
          </a:p>
          <a:p>
            <a:pPr marL="0" indent="0">
              <a:buNone/>
            </a:pPr>
            <a:r>
              <a:rPr lang="fa-IR" sz="2400" dirty="0" smtClean="0"/>
              <a:t>نیز </a:t>
            </a:r>
            <a:r>
              <a:rPr lang="fa-IR" sz="2400" dirty="0" smtClean="0"/>
              <a:t>در </a:t>
            </a:r>
            <a:r>
              <a:rPr lang="fa-IR" sz="2400" dirty="0" smtClean="0"/>
              <a:t>حدیث قدسی آمده است: ای انسان! تا زمانی که خود را بی مقدار می دانی، در نزد ما قدر و </a:t>
            </a:r>
            <a:r>
              <a:rPr lang="fa-IR" sz="2400" dirty="0" smtClean="0"/>
              <a:t>مرتبهای </a:t>
            </a:r>
            <a:r>
              <a:rPr lang="fa-IR" sz="2400" dirty="0" smtClean="0"/>
              <a:t>داری و چون برای خود قدر و مقامی تصور کنی، در پیش ما بی ارزش خواهی شد.</a:t>
            </a:r>
            <a:endParaRPr lang="en-US" sz="2400" dirty="0" smtClean="0"/>
          </a:p>
          <a:p>
            <a:pPr marL="0" indent="0">
              <a:buNone/>
            </a:pPr>
            <a:endParaRPr lang="fa-IR" sz="2800" dirty="0"/>
          </a:p>
        </p:txBody>
      </p:sp>
    </p:spTree>
  </p:cSld>
  <p:clrMapOvr>
    <a:masterClrMapping/>
  </p:clrMapOvr>
  <p:transition spd="slow">
    <p:strips/>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a:bodyPr>
          <a:lstStyle/>
          <a:p>
            <a:pPr marL="0" indent="0">
              <a:lnSpc>
                <a:spcPct val="160000"/>
              </a:lnSpc>
              <a:buNone/>
            </a:pPr>
            <a:r>
              <a:rPr lang="fa-IR" sz="2240" dirty="0" smtClean="0"/>
              <a:t>حضرت سجاد (ع) در ضمن یکی از مناجاتهای خود می فرمایند: خدایا! مرا بر بندگی خود رام کن و عبادتم را به سبب خودپسندی تباه مساز (آمین) «صحیفه سجایده، دعای بیستم</a:t>
            </a:r>
            <a:r>
              <a:rPr lang="fa-IR" sz="2240" dirty="0" smtClean="0"/>
              <a:t>.»</a:t>
            </a:r>
            <a:endParaRPr lang="en-US" sz="2240" dirty="0" smtClean="0"/>
          </a:p>
          <a:p>
            <a:pPr marL="0" indent="0">
              <a:lnSpc>
                <a:spcPct val="160000"/>
              </a:lnSpc>
              <a:buNone/>
            </a:pPr>
            <a:r>
              <a:rPr lang="fa-IR" sz="2240" dirty="0" smtClean="0"/>
              <a:t>پیامبر اکرم می فرمایند: خدای متعال به داوود فرمود: ای داوود! گناهکاران را مژده </a:t>
            </a:r>
            <a:r>
              <a:rPr lang="fa-IR" sz="2240" dirty="0" smtClean="0"/>
              <a:t>بده و </a:t>
            </a:r>
            <a:r>
              <a:rPr lang="fa-IR" sz="2240" dirty="0" smtClean="0"/>
              <a:t>صدیقان را </a:t>
            </a:r>
            <a:r>
              <a:rPr lang="fa-IR" sz="2240" dirty="0" smtClean="0"/>
              <a:t>بترسان</a:t>
            </a:r>
            <a:r>
              <a:rPr lang="fa-IR" sz="2240" dirty="0" smtClean="0"/>
              <a:t>، عرض کرد </a:t>
            </a:r>
            <a:r>
              <a:rPr lang="fa-IR" sz="2240" dirty="0" smtClean="0"/>
              <a:t>چگونه </a:t>
            </a:r>
            <a:r>
              <a:rPr lang="fa-IR" sz="2240" dirty="0" smtClean="0"/>
              <a:t>گناهکاران را مژده دهم و صدیقان را بترسانم؟ فرمود: ای داوود! به گناهکاران مژده بده که من توبه را می پذیرم و از گناه در می گذرم و به صدیقان بین ده که مبادا به کردار خود </a:t>
            </a:r>
            <a:r>
              <a:rPr lang="fa-IR" sz="2240" dirty="0" smtClean="0"/>
              <a:t>عُجب </a:t>
            </a:r>
            <a:r>
              <a:rPr lang="fa-IR" sz="2240" dirty="0" smtClean="0"/>
              <a:t>کنند و خودبین شوند، زیرا هیچ بنده ای نیست که من او را پای حساب </a:t>
            </a:r>
            <a:r>
              <a:rPr lang="fa-IR" sz="2240" dirty="0" smtClean="0"/>
              <a:t>بکشم </a:t>
            </a:r>
            <a:r>
              <a:rPr lang="fa-IR" sz="2240" dirty="0" smtClean="0"/>
              <a:t>جز آن که هلاک شود.</a:t>
            </a:r>
            <a:endParaRPr lang="en-US" sz="2240" dirty="0" smtClean="0"/>
          </a:p>
          <a:p>
            <a:pPr marL="0" indent="0">
              <a:lnSpc>
                <a:spcPct val="160000"/>
              </a:lnSpc>
              <a:buNone/>
            </a:pPr>
            <a:r>
              <a:rPr lang="fa-IR" sz="2240" dirty="0" smtClean="0"/>
              <a:t>حضرت </a:t>
            </a:r>
            <a:r>
              <a:rPr lang="fa-IR" sz="2240" dirty="0" smtClean="0"/>
              <a:t>امام محمد </a:t>
            </a:r>
            <a:r>
              <a:rPr lang="fa-IR" sz="2240" dirty="0" smtClean="0"/>
              <a:t>باقر (ع) خطاب به جابر یکی از اصحاب خویش فرمود: ای جابر! خدا تو را از نقص و تقصیر بیرون نکند. «اصول کافی، کتاب ایمان و کفر».</a:t>
            </a:r>
            <a:endParaRPr lang="en-US" sz="2240" dirty="0" smtClean="0"/>
          </a:p>
          <a:p>
            <a:pPr marL="0" indent="0">
              <a:lnSpc>
                <a:spcPct val="160000"/>
              </a:lnSpc>
              <a:buNone/>
            </a:pPr>
            <a:endParaRPr lang="fa-IR" sz="2240" dirty="0"/>
          </a:p>
        </p:txBody>
      </p:sp>
    </p:spTree>
  </p:cSld>
  <p:clrMapOvr>
    <a:masterClrMapping/>
  </p:clrMapOvr>
  <p:transition spd="slow">
    <p:strips/>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143668"/>
          </a:xfrm>
        </p:spPr>
        <p:txBody>
          <a:bodyPr>
            <a:normAutofit fontScale="62500" lnSpcReduction="20000"/>
          </a:bodyPr>
          <a:lstStyle/>
          <a:p>
            <a:pPr marL="0" indent="0">
              <a:lnSpc>
                <a:spcPct val="170000"/>
              </a:lnSpc>
              <a:buNone/>
            </a:pPr>
            <a:r>
              <a:rPr lang="fa-IR" sz="3800" b="1" dirty="0" smtClean="0"/>
              <a:t>تواضع:</a:t>
            </a:r>
            <a:endParaRPr lang="en-US" sz="3800" b="1" dirty="0" smtClean="0"/>
          </a:p>
          <a:p>
            <a:pPr marL="0" indent="0">
              <a:lnSpc>
                <a:spcPct val="170000"/>
              </a:lnSpc>
              <a:buNone/>
            </a:pPr>
            <a:r>
              <a:rPr lang="fa-IR" dirty="0" smtClean="0"/>
              <a:t> یکی از مهمترین صفات انسانی صفت تواضع است. جهان فرازها و نشیب ها ببیند، ناراحتی ها بکشد، ریاضتها ببیند، کارهای مشکل برخود هموار کنند، تا به قله ی کمال انسانیت برسند. کمال شما به این است که سپاهیان ؟؟؟ عظمت شما به این است که بر نفستان مسلط شوید، در برابر هر کس که باشید، در کیفیت برخوردتان با مردم برخورد بسیار متواضعانه باشد. سپاهیان ؟؟؟ باید روش مالک اشتر علی را پیدا کنند. سپاهیان ؟؟؟ فرزندان انقلاب باید مش مالک اشتر را پیدا کنند، شنیده اید این مرد با این عظمت که نسبت مالک اشتر به علی نسبت علی به پیغمبر بود و همچنان که پیامبر گرامی شمشیری مثل علی داشت و </a:t>
            </a:r>
            <a:r>
              <a:rPr lang="fa-IR" dirty="0" smtClean="0"/>
              <a:t>هرگاه به </a:t>
            </a:r>
            <a:r>
              <a:rPr lang="fa-IR" dirty="0" smtClean="0"/>
              <a:t>لشگری حمله می کرد، علی را به جلو می انداخت و در هر جا آتشی افروخته می شد، علی را برای خاموش کردن </a:t>
            </a:r>
            <a:r>
              <a:rPr lang="fa-IR" dirty="0" smtClean="0"/>
              <a:t>آن </a:t>
            </a:r>
            <a:r>
              <a:rPr lang="fa-IR" dirty="0" smtClean="0"/>
              <a:t>به جلو می انداخت ، پشتوانه حرکت پیغمبر علی بود. موتور حرکت جیش و لشگر پیغمبر علی بود، به همین </a:t>
            </a:r>
            <a:r>
              <a:rPr lang="fa-IR" dirty="0" smtClean="0"/>
              <a:t>مثابه </a:t>
            </a:r>
            <a:r>
              <a:rPr lang="fa-IR" dirty="0" smtClean="0"/>
              <a:t>حرکت علی مالک اشتر بود، اما این مرد بزرگ وقتی در کوچه و خیابان و در بازار راه می رفت آنقدر متواضع بود که خیال می کردند گدایی در حال عبور است.</a:t>
            </a:r>
            <a:endParaRPr lang="en-US" dirty="0" smtClean="0"/>
          </a:p>
          <a:p>
            <a:pPr marL="0" indent="0">
              <a:lnSpc>
                <a:spcPct val="170000"/>
              </a:lnSpc>
              <a:buNone/>
            </a:pP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143668"/>
          </a:xfrm>
        </p:spPr>
        <p:txBody>
          <a:bodyPr>
            <a:normAutofit fontScale="55000" lnSpcReduction="20000"/>
          </a:bodyPr>
          <a:lstStyle/>
          <a:p>
            <a:pPr marL="0" indent="0">
              <a:lnSpc>
                <a:spcPct val="170000"/>
              </a:lnSpc>
              <a:buNone/>
            </a:pPr>
            <a:r>
              <a:rPr lang="fa-IR" sz="4400" b="1" dirty="0" smtClean="0"/>
              <a:t>متکبر:</a:t>
            </a:r>
            <a:endParaRPr lang="en-US" sz="4400" b="1" dirty="0" smtClean="0"/>
          </a:p>
          <a:p>
            <a:pPr marL="0" indent="0">
              <a:lnSpc>
                <a:spcPct val="170000"/>
              </a:lnSpc>
              <a:buNone/>
            </a:pPr>
            <a:r>
              <a:rPr lang="fa-IR" dirty="0" smtClean="0"/>
              <a:t>هر متکبری عقب است و هر متکبری شکست می خورد. حضرت عیسی می فرماید: تواضع نه فقط در انسان بلکه در حیوان و زمین </a:t>
            </a:r>
            <a:r>
              <a:rPr lang="fa-IR" dirty="0" smtClean="0"/>
              <a:t>تکبر وجود </a:t>
            </a:r>
            <a:r>
              <a:rPr lang="fa-IR" dirty="0" smtClean="0"/>
              <a:t>دارد. زمینی که تپه باشد یک متر از جای دیگر بالا باشد نه آب آنجا می رود و نه باران آنجا می ایستد و نه زراعت می دهد و زارع هم از آنجا بدش می آید و می گوید که این جای زمین متکبر هیچ چیزی به ما نمی دهد و اما در مورد حیوان یک روز یک عرب بادیه نشین شتری داشت، پیغمبر اکرم هم شتری داشت که بسیار تندخو بود و با هر شتر مسابقه می کرد، این شتر جلو </a:t>
            </a:r>
            <a:r>
              <a:rPr lang="fa-IR" dirty="0" smtClean="0"/>
              <a:t>می زد</a:t>
            </a:r>
            <a:r>
              <a:rPr lang="fa-IR" dirty="0" smtClean="0"/>
              <a:t>، روزی یک عربی آمد و گفت: یا رسول الله! من بادیه نشین هستم و این هم شترم. من آمده ام با تو مسابقه بدهم. پیامبر فرمود: بسم الله، پیغمبر شترش را سوار شد و عرب بادیه نشین هم </a:t>
            </a:r>
            <a:r>
              <a:rPr lang="fa-IR" dirty="0" smtClean="0"/>
              <a:t>با شتر </a:t>
            </a:r>
            <a:r>
              <a:rPr lang="fa-IR" dirty="0" smtClean="0"/>
              <a:t>خودش، با هم مسابقه دادند و مرد عرب بادیه نشین مسابقه را برد. همه ی مسلمانان ناراحت شدند که پیغمبر در مسابقه عقب افتاد، بعد حضرت محمد (ص) فرمودند: می دانید علت چیست؟ این شتر در چند مسابقه شرکت کرده و تکبر پیدا کرده </a:t>
            </a:r>
            <a:r>
              <a:rPr lang="fa-IR" dirty="0" smtClean="0"/>
              <a:t>بود و </a:t>
            </a:r>
            <a:r>
              <a:rPr lang="fa-IR" dirty="0" smtClean="0"/>
              <a:t>من به واسطه ی تکبر این حیوان عقب مانده ام و هر متکبری عقب </a:t>
            </a:r>
            <a:r>
              <a:rPr lang="fa-IR" dirty="0" smtClean="0"/>
              <a:t>می ماند </a:t>
            </a:r>
            <a:r>
              <a:rPr lang="fa-IR" dirty="0" smtClean="0"/>
              <a:t>و هر متکبری شکست می خورد، تکبر در حیوان هم اثر می گذارد.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14"/>
            <a:ext cx="8229600" cy="6143668"/>
          </a:xfrm>
        </p:spPr>
        <p:txBody>
          <a:bodyPr>
            <a:noAutofit/>
          </a:bodyPr>
          <a:lstStyle/>
          <a:p>
            <a:pPr marL="0" indent="0">
              <a:lnSpc>
                <a:spcPct val="170000"/>
              </a:lnSpc>
              <a:buNone/>
            </a:pPr>
            <a:r>
              <a:rPr lang="fa-IR" sz="2400" b="1" dirty="0" smtClean="0"/>
              <a:t>نفاست نفس:</a:t>
            </a:r>
            <a:endParaRPr lang="en-US" sz="2400" b="1" dirty="0" smtClean="0"/>
          </a:p>
          <a:p>
            <a:pPr marL="0" indent="0">
              <a:lnSpc>
                <a:spcPct val="170000"/>
              </a:lnSpc>
              <a:buNone/>
            </a:pPr>
            <a:r>
              <a:rPr lang="fa-IR" sz="1900" dirty="0" smtClean="0"/>
              <a:t>نفاست نفس یعنی روح انسان به مقداری یک شیء نفیس تلقی شده و اخلاق خوب به عنوان اشیاء متناسب با این شیء نفیس و اخلاق رذیله به عنوان اشیاء نامتناسب با این شیء نفیس که آن را از ارزش می اندازد. انسان دارای یک سرمایه ی پر ارزش تلقی شده که آن همان خود اوست و به انسان می گویند مواظب باش که اینِ خود را از دست ندهی یا آلوده نکنی. زیرا این خود خیلی با ارزش و نفیس است.</a:t>
            </a:r>
            <a:endParaRPr lang="en-US" sz="1900" dirty="0" smtClean="0"/>
          </a:p>
          <a:p>
            <a:pPr marL="0" indent="0">
              <a:lnSpc>
                <a:spcPct val="170000"/>
              </a:lnSpc>
              <a:buNone/>
            </a:pPr>
            <a:r>
              <a:rPr lang="fa-IR" sz="1900" dirty="0" smtClean="0"/>
              <a:t>امام علی (ع) می فرمایند: «اَکرَم نَفسَکَ عَنَّ </a:t>
            </a:r>
            <a:r>
              <a:rPr lang="fa-IR" sz="1900" dirty="0" smtClean="0"/>
              <a:t>کُلِّ </a:t>
            </a:r>
            <a:r>
              <a:rPr lang="fa-IR" sz="1900" dirty="0"/>
              <a:t>دَنِيَّةٍ </a:t>
            </a:r>
            <a:r>
              <a:rPr lang="fa-IR" sz="1900" dirty="0" smtClean="0"/>
              <a:t>» </a:t>
            </a:r>
            <a:r>
              <a:rPr lang="fa-IR" sz="1900" dirty="0" smtClean="0"/>
              <a:t>(نفس خویش را از هر پستی بزرگ بدار، برتر بدار.</a:t>
            </a:r>
            <a:endParaRPr lang="en-US" sz="1900" dirty="0" smtClean="0"/>
          </a:p>
          <a:p>
            <a:pPr marL="0" indent="0">
              <a:lnSpc>
                <a:spcPct val="170000"/>
              </a:lnSpc>
              <a:buNone/>
            </a:pPr>
            <a:r>
              <a:rPr lang="fa-IR" sz="1900" dirty="0" smtClean="0"/>
              <a:t>«فَاِنَّکَ لَن تَعتاضَ بِما تَبذُلُ مِن نَفَسِکَ عوَضاً» (آنچه که از نفس خود ببازی عوض ندارد) نفس خود را نباز که آن گوهری است که آن را با هرچه معامله کنی مجنون هستی. پس تعبیر، تعبیر نفاست و با ارزش بودن است و این که این شیء با ارزش را که مافوق هر ارزشی است</a:t>
            </a:r>
            <a:br>
              <a:rPr lang="fa-IR" sz="1900" dirty="0" smtClean="0"/>
            </a:br>
            <a:r>
              <a:rPr lang="fa-IR" sz="1900" dirty="0" smtClean="0"/>
              <a:t>ـ آن قدر ارزش دارد که هیچ چیزی با آن برابر نمی کند ـ باز می فرمایند: «وَ اَنَّ اَعظَمَ النّاسَ قَدراً مَن لایَرَی الدُنیا بِنَفسهِ خَطَراً» از همه ی مردم با ارزش تر و بلند مرتبه تر آن کسی است که تمام دنیا را برای خود کم می داند که اگر دنیا را در مقابل آن بدهند او خود را برتر از دنیا و مافیها می داند.</a:t>
            </a:r>
            <a:endParaRPr lang="en-US" sz="1900" dirty="0" smtClean="0"/>
          </a:p>
          <a:p>
            <a:pPr marL="0" indent="0">
              <a:lnSpc>
                <a:spcPct val="170000"/>
              </a:lnSpc>
              <a:buNone/>
            </a:pPr>
            <a:endParaRPr lang="fa-IR" sz="1900" dirty="0"/>
          </a:p>
        </p:txBody>
      </p:sp>
    </p:spTree>
  </p:cSld>
  <p:clrMapOvr>
    <a:masterClrMapping/>
  </p:clrMapOvr>
  <p:transition spd="slow">
    <p:strip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Autofit/>
          </a:bodyPr>
          <a:lstStyle/>
          <a:p>
            <a:pPr marL="514350" lvl="0" indent="-514350">
              <a:lnSpc>
                <a:spcPct val="200000"/>
              </a:lnSpc>
              <a:buFont typeface="+mj-lt"/>
              <a:buAutoNum type="arabicPeriod"/>
            </a:pPr>
            <a:r>
              <a:rPr lang="fa-IR" sz="2400" dirty="0"/>
              <a:t>علم </a:t>
            </a:r>
            <a:r>
              <a:rPr lang="fa-IR" sz="2400" dirty="0" smtClean="0"/>
              <a:t>اخلاق و فقه</a:t>
            </a:r>
            <a:r>
              <a:rPr lang="fa-IR" sz="2400" dirty="0"/>
              <a:t>: </a:t>
            </a:r>
            <a:r>
              <a:rPr lang="fa-IR" sz="2400" dirty="0" smtClean="0"/>
              <a:t>می دانیم </a:t>
            </a:r>
            <a:r>
              <a:rPr lang="fa-IR" sz="2400" dirty="0"/>
              <a:t>که علم فقه اعمال انسان مکلف را هم از جهت آثار </a:t>
            </a:r>
            <a:r>
              <a:rPr lang="fa-IR" sz="2400" dirty="0" smtClean="0"/>
              <a:t>اخروی ( </a:t>
            </a:r>
            <a:r>
              <a:rPr lang="fa-IR" sz="2400" dirty="0"/>
              <a:t>ثواب و </a:t>
            </a:r>
            <a:r>
              <a:rPr lang="fa-IR" sz="2400" dirty="0" smtClean="0"/>
              <a:t>عقاب) </a:t>
            </a:r>
            <a:r>
              <a:rPr lang="fa-IR" sz="2400" dirty="0"/>
              <a:t>و هم از جهت آثار </a:t>
            </a:r>
            <a:r>
              <a:rPr lang="fa-IR" sz="2400" dirty="0" smtClean="0"/>
              <a:t>دنیوی </a:t>
            </a:r>
            <a:r>
              <a:rPr lang="fa-IR" sz="2400" dirty="0"/>
              <a:t>مانند صحت و بطلان بررسی می کند که بررسی احکام نوع اول را متون و منابع اخلاق اسلامی تشکیل می </a:t>
            </a:r>
            <a:r>
              <a:rPr lang="fa-IR" sz="2400" dirty="0" smtClean="0"/>
              <a:t>دهد. </a:t>
            </a:r>
            <a:endParaRPr lang="en-US" sz="2400" dirty="0"/>
          </a:p>
          <a:p>
            <a:pPr marL="514350" lvl="0" indent="-514350">
              <a:lnSpc>
                <a:spcPct val="200000"/>
              </a:lnSpc>
              <a:buFont typeface="+mj-lt"/>
              <a:buAutoNum type="arabicPeriod"/>
            </a:pPr>
            <a:r>
              <a:rPr lang="fa-IR" sz="2400" dirty="0"/>
              <a:t>علم اخلاق و </a:t>
            </a:r>
            <a:r>
              <a:rPr lang="fa-IR" sz="2400" dirty="0" smtClean="0"/>
              <a:t>حقوق: </a:t>
            </a:r>
            <a:r>
              <a:rPr lang="fa-IR" sz="2400" dirty="0"/>
              <a:t>موضوع علم حقوق قوانین اجتماعی است که اجرای آن از طرف دولت تضمین می </a:t>
            </a:r>
            <a:r>
              <a:rPr lang="fa-IR" sz="2400" dirty="0" smtClean="0"/>
              <a:t>شود، </a:t>
            </a:r>
            <a:r>
              <a:rPr lang="fa-IR" sz="2400" dirty="0"/>
              <a:t>حقوق خدمتگزار  و مددکار اخلاق در اجرا و توسعه عدالت اجتماعی </a:t>
            </a:r>
            <a:r>
              <a:rPr lang="fa-IR" sz="2400" dirty="0" smtClean="0"/>
              <a:t>است، اخلاق </a:t>
            </a:r>
            <a:r>
              <a:rPr lang="fa-IR" sz="2400" dirty="0"/>
              <a:t>پیشگیری می کند و </a:t>
            </a:r>
            <a:r>
              <a:rPr lang="fa-IR" sz="2400" dirty="0" smtClean="0"/>
              <a:t>حقوق </a:t>
            </a:r>
            <a:r>
              <a:rPr lang="fa-IR" sz="2400" dirty="0"/>
              <a:t>مداوا می </a:t>
            </a:r>
            <a:r>
              <a:rPr lang="fa-IR" sz="2400" dirty="0" smtClean="0"/>
              <a:t>کند، و </a:t>
            </a:r>
            <a:r>
              <a:rPr lang="fa-IR" sz="2400" dirty="0"/>
              <a:t>فقدان هر کدام برای جامعه زیانبار </a:t>
            </a:r>
            <a:r>
              <a:rPr lang="fa-IR" sz="2400" dirty="0" smtClean="0"/>
              <a:t>است. </a:t>
            </a:r>
            <a:endParaRPr lang="en-US" sz="2400" dirty="0"/>
          </a:p>
          <a:p>
            <a:pPr marL="514350" indent="-514350">
              <a:lnSpc>
                <a:spcPct val="200000"/>
              </a:lnSpc>
              <a:buFont typeface="+mj-lt"/>
              <a:buAutoNum type="arabicPeriod"/>
            </a:pPr>
            <a:endParaRPr lang="fa-IR" sz="2400" dirty="0"/>
          </a:p>
        </p:txBody>
      </p:sp>
    </p:spTree>
  </p:cSld>
  <p:clrMapOvr>
    <a:masterClrMapping/>
  </p:clrMapOvr>
  <p:transition spd="slow">
    <p:strips/>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a:bodyPr>
          <a:lstStyle/>
          <a:p>
            <a:pPr marL="0" indent="0">
              <a:lnSpc>
                <a:spcPct val="170000"/>
              </a:lnSpc>
              <a:buNone/>
            </a:pPr>
            <a:r>
              <a:rPr lang="fa-IR" sz="2400" b="1" dirty="0" smtClean="0"/>
              <a:t>تسلط بر نفس:</a:t>
            </a:r>
            <a:endParaRPr lang="en-US" sz="2400" b="1" dirty="0" smtClean="0"/>
          </a:p>
          <a:p>
            <a:pPr marL="0" indent="0">
              <a:lnSpc>
                <a:spcPct val="170000"/>
              </a:lnSpc>
              <a:buNone/>
            </a:pPr>
            <a:r>
              <a:rPr lang="fa-IR" sz="2050" dirty="0" smtClean="0"/>
              <a:t>در اسلام به مسأله تقویت اراده توجه شده است. امام علی (ع) در نهج البلاغه می فرمایند: </a:t>
            </a:r>
            <a:r>
              <a:rPr lang="fa-IR" sz="2050" dirty="0" smtClean="0"/>
              <a:t>گناهان </a:t>
            </a:r>
            <a:r>
              <a:rPr lang="fa-IR" sz="2050" dirty="0" smtClean="0"/>
              <a:t>مثل اسب های چموش </a:t>
            </a:r>
            <a:r>
              <a:rPr lang="fa-IR" sz="2050" dirty="0" smtClean="0"/>
              <a:t>اند که </a:t>
            </a:r>
            <a:r>
              <a:rPr lang="fa-IR" sz="2050" dirty="0" smtClean="0"/>
              <a:t>اختیار را از کف سوارمی گیرند، «اَلا وَ اِنَّ </a:t>
            </a:r>
            <a:r>
              <a:rPr lang="fa-IR" sz="2050" dirty="0" smtClean="0"/>
              <a:t>الخطایا </a:t>
            </a:r>
            <a:r>
              <a:rPr lang="fa-IR" sz="2050" dirty="0" smtClean="0"/>
              <a:t>خَیلٌ شَمسٌ حَمِلَ عَلَیها </a:t>
            </a:r>
            <a:r>
              <a:rPr lang="fa-IR" sz="2050" dirty="0" smtClean="0"/>
              <a:t>اَهلُها...». </a:t>
            </a:r>
            <a:r>
              <a:rPr lang="fa-IR" sz="2050" dirty="0" smtClean="0"/>
              <a:t>می دانیم گناه از آنجا پیدا می شود که انسان تحت تأثیر شهوات و میل های نفسانی خودش بر خلاف آنچه </a:t>
            </a:r>
            <a:r>
              <a:rPr lang="fa-IR" sz="2050" dirty="0" smtClean="0"/>
              <a:t>که </a:t>
            </a:r>
            <a:r>
              <a:rPr lang="fa-IR" sz="2050" dirty="0" smtClean="0"/>
              <a:t>عقل و ایمانش حکم می کند، عملی را انجام </a:t>
            </a:r>
            <a:r>
              <a:rPr lang="fa-IR" sz="2050" dirty="0" smtClean="0"/>
              <a:t>می </a:t>
            </a:r>
            <a:r>
              <a:rPr lang="fa-IR" sz="2050" dirty="0" smtClean="0"/>
              <a:t>دهد.</a:t>
            </a:r>
            <a:endParaRPr lang="en-US" sz="2050" dirty="0" smtClean="0"/>
          </a:p>
          <a:p>
            <a:pPr marL="0" indent="0">
              <a:lnSpc>
                <a:spcPct val="170000"/>
              </a:lnSpc>
              <a:buNone/>
            </a:pPr>
            <a:r>
              <a:rPr lang="fa-IR" sz="2050" dirty="0" smtClean="0"/>
              <a:t>ایشان می فرمایند: حالت گناه، حالت از دست دادن انسان مالکیت نفس خود </a:t>
            </a:r>
            <a:r>
              <a:rPr lang="fa-IR" sz="2050" dirty="0" smtClean="0"/>
              <a:t>است </a:t>
            </a:r>
            <a:r>
              <a:rPr lang="fa-IR" sz="2050" dirty="0" smtClean="0"/>
              <a:t>و هیچ مکتب تربیتی </a:t>
            </a:r>
            <a:r>
              <a:rPr lang="fa-IR" sz="2050" dirty="0" smtClean="0"/>
              <a:t>در </a:t>
            </a:r>
            <a:r>
              <a:rPr lang="fa-IR" sz="2050" dirty="0" smtClean="0"/>
              <a:t>دنیا اعم از مادی یا الهی پیدا نشده است که بگوید خیر، تقویت اراده یعنی </a:t>
            </a:r>
            <a:r>
              <a:rPr lang="fa-IR" sz="2050" dirty="0" smtClean="0"/>
              <a:t>چه؟و انسان </a:t>
            </a:r>
            <a:r>
              <a:rPr lang="fa-IR" sz="2050" dirty="0" smtClean="0"/>
              <a:t>باید صددرصد تسلیم میل های خودش باشد و هر طور که خواهش </a:t>
            </a:r>
            <a:r>
              <a:rPr lang="fa-IR" sz="2050" dirty="0" smtClean="0"/>
              <a:t>نفسانی </a:t>
            </a:r>
            <a:r>
              <a:rPr lang="fa-IR" sz="2050" dirty="0" smtClean="0"/>
              <a:t>او حکومت کرده، همانطور عمل کند، بله، بدینسان افراد در دنیا فراوان اند. اما یک مکتبی که مدعی تربیت انسان باشد و از این اصل طرفداری کند وجود ندارد. </a:t>
            </a:r>
            <a:endParaRPr lang="en-US" sz="2050" dirty="0" smtClean="0"/>
          </a:p>
          <a:p>
            <a:pPr marL="0" indent="0">
              <a:lnSpc>
                <a:spcPct val="170000"/>
              </a:lnSpc>
              <a:buNone/>
            </a:pPr>
            <a:endParaRPr lang="fa-IR" sz="2050" dirty="0"/>
          </a:p>
        </p:txBody>
      </p:sp>
    </p:spTree>
  </p:cSld>
  <p:clrMapOvr>
    <a:masterClrMapping/>
  </p:clrMapOvr>
  <p:transition spd="slow">
    <p:strips/>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72230"/>
          </a:xfrm>
        </p:spPr>
        <p:txBody>
          <a:bodyPr>
            <a:normAutofit fontScale="77500" lnSpcReduction="20000"/>
          </a:bodyPr>
          <a:lstStyle/>
          <a:p>
            <a:pPr marL="0" indent="0">
              <a:lnSpc>
                <a:spcPct val="150000"/>
              </a:lnSpc>
              <a:buNone/>
            </a:pPr>
            <a:r>
              <a:rPr lang="fa-IR" b="1" dirty="0" smtClean="0"/>
              <a:t>کبریایی:</a:t>
            </a:r>
            <a:endParaRPr lang="en-US" b="1" dirty="0" smtClean="0"/>
          </a:p>
          <a:p>
            <a:pPr marL="0" indent="0">
              <a:lnSpc>
                <a:spcPct val="150000"/>
              </a:lnSpc>
              <a:buNone/>
            </a:pPr>
            <a:r>
              <a:rPr lang="fa-IR" dirty="0" smtClean="0"/>
              <a:t>زُراره </a:t>
            </a:r>
            <a:r>
              <a:rPr lang="fa-IR" dirty="0" smtClean="0"/>
              <a:t>از امام باقر و امام صادق (</a:t>
            </a:r>
            <a:r>
              <a:rPr lang="fa-IR" dirty="0" smtClean="0"/>
              <a:t>علیهما السلام) نقل </a:t>
            </a:r>
            <a:r>
              <a:rPr lang="fa-IR" dirty="0" smtClean="0"/>
              <a:t>می کند که این دو بزرگوار فرمودند: کسی که ذره ای کبر در دل داشته باشد، داخل بهشت نمی شود. </a:t>
            </a:r>
            <a:r>
              <a:rPr lang="fa-IR" dirty="0" smtClean="0"/>
              <a:t>« لایَدخُلَ </a:t>
            </a:r>
            <a:r>
              <a:rPr lang="fa-IR" dirty="0" smtClean="0"/>
              <a:t>الجَنَّهِ </a:t>
            </a:r>
            <a:r>
              <a:rPr lang="fa-IR" dirty="0" smtClean="0"/>
              <a:t>مَن </a:t>
            </a:r>
            <a:r>
              <a:rPr lang="fa-IR" dirty="0" smtClean="0"/>
              <a:t>فی قَلبِه </a:t>
            </a:r>
            <a:r>
              <a:rPr lang="fa-IR" dirty="0" smtClean="0"/>
              <a:t>مِثقالَ ذَرَّةٍ».</a:t>
            </a:r>
            <a:endParaRPr lang="en-US" dirty="0" smtClean="0"/>
          </a:p>
          <a:p>
            <a:pPr marL="0" indent="0">
              <a:lnSpc>
                <a:spcPct val="150000"/>
              </a:lnSpc>
              <a:buNone/>
            </a:pPr>
            <a:r>
              <a:rPr lang="fa-IR" dirty="0" smtClean="0"/>
              <a:t>از امام </a:t>
            </a:r>
            <a:r>
              <a:rPr lang="fa-IR" dirty="0" smtClean="0"/>
              <a:t>صادق علیه السلام </a:t>
            </a:r>
            <a:r>
              <a:rPr lang="fa-IR" dirty="0" smtClean="0"/>
              <a:t>چنین نقل شده که فرمودند متکبران در روز قیامت به صورت مورچگان ریز در می آیند و مردم آنها را لگدمال می کنند تا زمانی که خداوند متعال از حساب خلایق </a:t>
            </a:r>
            <a:r>
              <a:rPr lang="fa-IR" dirty="0" smtClean="0"/>
              <a:t>فارغ </a:t>
            </a:r>
            <a:r>
              <a:rPr lang="fa-IR" dirty="0" smtClean="0"/>
              <a:t>گردد.</a:t>
            </a:r>
            <a:endParaRPr lang="en-US" dirty="0" smtClean="0"/>
          </a:p>
          <a:p>
            <a:pPr marL="0" indent="0">
              <a:lnSpc>
                <a:spcPct val="150000"/>
              </a:lnSpc>
              <a:buNone/>
            </a:pPr>
            <a:r>
              <a:rPr lang="fa-IR" dirty="0" smtClean="0"/>
              <a:t>عَن اَبی </a:t>
            </a:r>
            <a:r>
              <a:rPr lang="fa-IR" dirty="0"/>
              <a:t>عَبدالله</a:t>
            </a:r>
            <a:r>
              <a:rPr lang="fa-IR" dirty="0" smtClean="0"/>
              <a:t>:«إِنَّ </a:t>
            </a:r>
            <a:r>
              <a:rPr lang="fa-IR" dirty="0"/>
              <a:t>اَلْمُتَكَبِّرِينَ يُجْعَلُونَ فِي صُوَرِ اَلذَّرِّ يَتَوَطَّأُهُمُ اَلنَّاسُ حَتَّى يَفْرُغَ اَللَّهُ مِنَ اَلْحِسَابِ». </a:t>
            </a:r>
            <a:r>
              <a:rPr lang="fa-IR" dirty="0" smtClean="0"/>
              <a:t>(جامع </a:t>
            </a:r>
            <a:r>
              <a:rPr lang="fa-IR" dirty="0"/>
              <a:t>الاحادیث- الکافي، ج 2، ص </a:t>
            </a:r>
            <a:r>
              <a:rPr lang="fa-IR" dirty="0" smtClean="0"/>
              <a:t>311)</a:t>
            </a:r>
            <a:endParaRPr lang="fa-IR" dirty="0"/>
          </a:p>
          <a:p>
            <a:pPr marL="0" indent="0">
              <a:lnSpc>
                <a:spcPct val="150000"/>
              </a:lnSpc>
              <a:buNone/>
            </a:pPr>
            <a:r>
              <a:rPr lang="fa-IR" dirty="0" smtClean="0"/>
              <a:t>سخن </a:t>
            </a:r>
            <a:r>
              <a:rPr lang="fa-IR" dirty="0" smtClean="0"/>
              <a:t>در مسایل مربوط به کبر و امور متعلق به آن از قبیل منشأ کبر و علاج آن و ... فراوان است.</a:t>
            </a:r>
            <a:endParaRPr lang="en-US" dirty="0" smtClean="0"/>
          </a:p>
          <a:p>
            <a:pPr marL="0" indent="0">
              <a:lnSpc>
                <a:spcPct val="150000"/>
              </a:lnSpc>
              <a:buNone/>
            </a:pPr>
            <a:endParaRPr lang="fa-IR" dirty="0"/>
          </a:p>
        </p:txBody>
      </p:sp>
    </p:spTree>
  </p:cSld>
  <p:clrMapOvr>
    <a:masterClrMapping/>
  </p:clrMapOvr>
  <p:transition spd="slow">
    <p:strips/>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72230"/>
          </a:xfrm>
        </p:spPr>
        <p:txBody>
          <a:bodyPr>
            <a:normAutofit fontScale="70000" lnSpcReduction="20000"/>
          </a:bodyPr>
          <a:lstStyle/>
          <a:p>
            <a:pPr marL="0" indent="0">
              <a:lnSpc>
                <a:spcPct val="160000"/>
              </a:lnSpc>
              <a:buNone/>
            </a:pPr>
            <a:r>
              <a:rPr lang="fa-IR" dirty="0" smtClean="0"/>
              <a:t>مقصود ما این است که اولاً بکوشیم تا آن صفت زشت و خطرناک را از خود دور سازیم، زیرا اصلاح و آبادی دنیا و آخرت ما تا حدودی مرهون این امر است و ثانیاً باید ملاک دوری و نزدیکی ما نسبت به دیگران تولاّ و تبرّا باشد، نه این که گروهی را کوچک بشماریم و خود را بزرگ ببینیم و در نتیجه از این گروه دوری جوییم و از </a:t>
            </a:r>
            <a:r>
              <a:rPr lang="fa-IR" dirty="0" smtClean="0"/>
              <a:t>آنها </a:t>
            </a:r>
            <a:r>
              <a:rPr lang="fa-IR" dirty="0" smtClean="0"/>
              <a:t>کناره بگیریم، چون همه ی انسان ها از یک ماده یعنی نطفه خلق شده اند و همگی ضعیف و فقیر و محتاج اند و تنها کسی که از انسان ها و بلکه از همه ی ممکنات و مخلوقات جداست، وجود </a:t>
            </a:r>
            <a:r>
              <a:rPr lang="fa-IR" dirty="0" smtClean="0"/>
              <a:t>اقدس </a:t>
            </a:r>
            <a:r>
              <a:rPr lang="fa-IR" dirty="0" smtClean="0"/>
              <a:t>الهی است و کبریایی از آن اوست و بس، هیچ کس نمی تواند در کبریایی، خود را شبیه خداوند متعال گرداند.</a:t>
            </a:r>
            <a:endParaRPr lang="en-US" dirty="0" smtClean="0"/>
          </a:p>
          <a:p>
            <a:pPr marL="0" indent="0">
              <a:lnSpc>
                <a:spcPct val="160000"/>
              </a:lnSpc>
              <a:buNone/>
            </a:pPr>
            <a:r>
              <a:rPr lang="fa-IR" sz="3400" b="1" dirty="0" smtClean="0"/>
              <a:t>نتیجه ی تواضع و تکبر:</a:t>
            </a:r>
            <a:endParaRPr lang="en-US" sz="3400" b="1" dirty="0" smtClean="0"/>
          </a:p>
          <a:p>
            <a:pPr marL="0" indent="0">
              <a:lnSpc>
                <a:spcPct val="160000"/>
              </a:lnSpc>
              <a:buNone/>
            </a:pPr>
            <a:r>
              <a:rPr lang="fa-IR" dirty="0" smtClean="0"/>
              <a:t>کسی که برای خدا تواضع و فروتنی نماید، خداوند او را بلند می کند و کسی که تکبر نماید خداوند او را پست و خوار می کند و کسی که به خدا قسم دروغ بخورد خدا او را تکذیب می کند. «مَن تَواضِعُ لِلّهِ رَفَعَهُ اللهُ وَ مَن تَکبُرَ وَضَعَهُ اللهُ وَ مَن یَتألَّ عَلَی اللهِ یُکذّبهِ اللهُ.</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fontScale="77500" lnSpcReduction="20000"/>
          </a:bodyPr>
          <a:lstStyle/>
          <a:p>
            <a:pPr marL="0" indent="0">
              <a:lnSpc>
                <a:spcPct val="160000"/>
              </a:lnSpc>
              <a:buNone/>
            </a:pPr>
            <a:r>
              <a:rPr lang="fa-IR" b="1" dirty="0" smtClean="0"/>
              <a:t>راه رفتن با غرور:</a:t>
            </a:r>
            <a:endParaRPr lang="en-US" b="1" dirty="0" smtClean="0"/>
          </a:p>
          <a:p>
            <a:pPr marL="0" indent="0">
              <a:lnSpc>
                <a:spcPct val="160000"/>
              </a:lnSpc>
              <a:buNone/>
            </a:pPr>
            <a:r>
              <a:rPr lang="fa-IR" dirty="0" smtClean="0"/>
              <a:t>کسی که خود را بزرگ بپندارد و با غرور راه برود، خداوند را خشمگین ملاقات می کند، «ما مِن رَجُل یَتعاظُمَ فِی نَفسِهِ وَ یَحتالُ فِی مَشیَهٍ إلاّ لَقَی اللهَ تعالی وَ هُوَ عَلَیه غَضبان».</a:t>
            </a:r>
            <a:endParaRPr lang="en-US" dirty="0" smtClean="0"/>
          </a:p>
          <a:p>
            <a:pPr marL="0" indent="0">
              <a:lnSpc>
                <a:spcPct val="160000"/>
              </a:lnSpc>
              <a:buNone/>
            </a:pPr>
            <a:r>
              <a:rPr lang="fa-IR" b="1" dirty="0" smtClean="0"/>
              <a:t>ذلت و خواری مؤمن:</a:t>
            </a:r>
            <a:endParaRPr lang="en-US" b="1" dirty="0" smtClean="0"/>
          </a:p>
          <a:p>
            <a:pPr marL="0" indent="0">
              <a:lnSpc>
                <a:spcPct val="160000"/>
              </a:lnSpc>
              <a:buNone/>
            </a:pPr>
            <a:r>
              <a:rPr lang="fa-IR" dirty="0" smtClean="0"/>
              <a:t>سزاوار نیست که مؤمن خودش را خوار و ذلیل کند.</a:t>
            </a:r>
            <a:endParaRPr lang="en-US" dirty="0" smtClean="0"/>
          </a:p>
          <a:p>
            <a:pPr marL="0" indent="0">
              <a:lnSpc>
                <a:spcPct val="160000"/>
              </a:lnSpc>
              <a:buNone/>
            </a:pPr>
            <a:r>
              <a:rPr lang="fa-IR" dirty="0" smtClean="0"/>
              <a:t>«لا یَنبَغی لِمُومِنٍ أن یُذِلَّ نَفسَهً»</a:t>
            </a:r>
            <a:endParaRPr lang="en-US" dirty="0" smtClean="0"/>
          </a:p>
          <a:p>
            <a:pPr marL="0" indent="0">
              <a:lnSpc>
                <a:spcPct val="160000"/>
              </a:lnSpc>
              <a:buNone/>
            </a:pPr>
            <a:r>
              <a:rPr lang="fa-IR" b="1" dirty="0" smtClean="0"/>
              <a:t>رابطه ی تواضع و زهد:</a:t>
            </a:r>
            <a:endParaRPr lang="en-US" b="1" dirty="0" smtClean="0"/>
          </a:p>
          <a:p>
            <a:pPr marL="0" indent="0">
              <a:lnSpc>
                <a:spcPct val="160000"/>
              </a:lnSpc>
              <a:buNone/>
            </a:pPr>
            <a:r>
              <a:rPr lang="fa-IR" dirty="0" smtClean="0"/>
              <a:t>تا متواضع و فروتن نباشی نمی توانی زاهد و دوری کننده از دنیا باشی.</a:t>
            </a:r>
            <a:endParaRPr lang="en-US" dirty="0" smtClean="0"/>
          </a:p>
          <a:p>
            <a:pPr marL="0" indent="0">
              <a:lnSpc>
                <a:spcPct val="160000"/>
              </a:lnSpc>
              <a:buNone/>
            </a:pPr>
            <a:r>
              <a:rPr lang="fa-IR" dirty="0" smtClean="0"/>
              <a:t>«لا تَکونَ زاهِداً حَتّی تَکونُ مَتواضِعَاً»</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normAutofit fontScale="55000" lnSpcReduction="20000"/>
          </a:bodyPr>
          <a:lstStyle/>
          <a:p>
            <a:pPr marL="0" indent="0">
              <a:lnSpc>
                <a:spcPct val="170000"/>
              </a:lnSpc>
              <a:buNone/>
            </a:pPr>
            <a:r>
              <a:rPr lang="fa-IR" sz="4400" b="1" dirty="0" smtClean="0"/>
              <a:t>خودپسندی:</a:t>
            </a:r>
            <a:endParaRPr lang="en-US" sz="4400" b="1" dirty="0" smtClean="0"/>
          </a:p>
          <a:p>
            <a:pPr marL="0" indent="0">
              <a:lnSpc>
                <a:spcPct val="170000"/>
              </a:lnSpc>
              <a:buNone/>
            </a:pPr>
            <a:r>
              <a:rPr lang="fa-IR" dirty="0" smtClean="0"/>
              <a:t>اگر گناه نمی کردید از چیزی بیش تر از آن برای شما می ترسیدم و آن خودپسندی است. «لَو لَم تُذنبوا لَخَشَیتُ عَلَیکُم بِأشدَّ مِن ذلِکَ، العُجبُ العُجبُ ».</a:t>
            </a:r>
            <a:endParaRPr lang="en-US" dirty="0" smtClean="0"/>
          </a:p>
          <a:p>
            <a:pPr marL="0" indent="0">
              <a:lnSpc>
                <a:spcPct val="170000"/>
              </a:lnSpc>
              <a:buNone/>
            </a:pPr>
            <a:r>
              <a:rPr lang="fa-IR" dirty="0" smtClean="0"/>
              <a:t>اگر خودپیندی به شکل مردی بود، مرد بدی بود</a:t>
            </a:r>
            <a:r>
              <a:rPr lang="fa-IR" dirty="0" smtClean="0"/>
              <a:t>. «</a:t>
            </a:r>
            <a:r>
              <a:rPr lang="fa-IR" dirty="0" smtClean="0"/>
              <a:t>لَو کانَ العُجبُ رَجُلاً کانَ رَجُلَ سوءٌ».</a:t>
            </a:r>
            <a:endParaRPr lang="en-US" dirty="0" smtClean="0"/>
          </a:p>
          <a:p>
            <a:pPr marL="0" indent="0">
              <a:lnSpc>
                <a:spcPct val="170000"/>
              </a:lnSpc>
              <a:buNone/>
            </a:pPr>
            <a:r>
              <a:rPr lang="fa-IR" sz="4400" b="1" dirty="0" smtClean="0"/>
              <a:t>روش فروتنی:</a:t>
            </a:r>
            <a:endParaRPr lang="en-US" sz="4400" b="1" dirty="0" smtClean="0"/>
          </a:p>
          <a:p>
            <a:pPr marL="0" indent="0">
              <a:lnSpc>
                <a:spcPct val="170000"/>
              </a:lnSpc>
              <a:buNone/>
            </a:pPr>
            <a:r>
              <a:rPr lang="fa-IR" dirty="0" smtClean="0"/>
              <a:t>آن حضرت در روش فروتنی فرمود:</a:t>
            </a:r>
            <a:endParaRPr lang="en-US" dirty="0" smtClean="0"/>
          </a:p>
          <a:p>
            <a:pPr marL="0" indent="0">
              <a:lnSpc>
                <a:spcPct val="170000"/>
              </a:lnSpc>
              <a:buNone/>
            </a:pPr>
            <a:r>
              <a:rPr lang="fa-IR" dirty="0" smtClean="0"/>
              <a:t>خدایا تو به من داناتری و من به خود از آنها داناترم، خدایا قرار ده ما را بهتر از آنچه ایشان گمان می برند و آنچه (زشتیهایی) را که برای ما نمی دانند و تو (می دانی) بیامرز.</a:t>
            </a:r>
            <a:endParaRPr lang="en-US" dirty="0" smtClean="0"/>
          </a:p>
          <a:p>
            <a:pPr marL="0" indent="0">
              <a:lnSpc>
                <a:spcPct val="170000"/>
              </a:lnSpc>
              <a:buNone/>
            </a:pPr>
            <a:r>
              <a:rPr lang="fa-IR" sz="4400" b="1" dirty="0" smtClean="0"/>
              <a:t>زیان خودپسندی:</a:t>
            </a:r>
            <a:endParaRPr lang="en-US" sz="4400" b="1" dirty="0" smtClean="0"/>
          </a:p>
          <a:p>
            <a:pPr marL="0" indent="0">
              <a:lnSpc>
                <a:spcPct val="170000"/>
              </a:lnSpc>
              <a:buNone/>
            </a:pPr>
            <a:r>
              <a:rPr lang="fa-IR" dirty="0" smtClean="0"/>
              <a:t>خودپسندی شخص را از بدست آوردن افزونی باز می دارد. (زیرا خودپسند در هر مقامی گمان دارد که منتهی درجه آن را یافته واین گمان او را از بدست آوردن مقام بالاتر باز می دارد. «</a:t>
            </a:r>
            <a:r>
              <a:rPr lang="fa-IR" dirty="0" smtClean="0"/>
              <a:t>الإعجاب </a:t>
            </a:r>
            <a:r>
              <a:rPr lang="fa-IR" dirty="0" smtClean="0"/>
              <a:t>یَمنَعُ مِنَ الإزدیاد».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fontScale="62500" lnSpcReduction="20000"/>
          </a:bodyPr>
          <a:lstStyle/>
          <a:p>
            <a:pPr marL="0" indent="0">
              <a:lnSpc>
                <a:spcPct val="170000"/>
              </a:lnSpc>
              <a:buNone/>
            </a:pPr>
            <a:r>
              <a:rPr lang="fa-IR" sz="3800" b="1" dirty="0" smtClean="0"/>
              <a:t>زیان کبر و سرفرازی:</a:t>
            </a:r>
            <a:endParaRPr lang="en-US" sz="3800" b="1" dirty="0" smtClean="0"/>
          </a:p>
          <a:p>
            <a:pPr marL="0" indent="0">
              <a:lnSpc>
                <a:spcPct val="170000"/>
              </a:lnSpc>
              <a:buNone/>
            </a:pPr>
            <a:r>
              <a:rPr lang="fa-IR" dirty="0" smtClean="0"/>
              <a:t>«آگاه </a:t>
            </a:r>
            <a:r>
              <a:rPr lang="fa-IR" dirty="0" smtClean="0"/>
              <a:t>باشید که شما در ستمگری بسیار جهد و کوشش نمودید و در زمین فساد و تباه کاری کردید، از روی آشکار کردن دشمنی با خدا و بیرون آمدن برای جنگ با </a:t>
            </a:r>
            <a:r>
              <a:rPr lang="fa-IR" dirty="0" smtClean="0"/>
              <a:t>مؤمنین». </a:t>
            </a:r>
            <a:r>
              <a:rPr lang="fa-IR" dirty="0" smtClean="0"/>
              <a:t>شاید مقصود امام (ع) در این جا اشاره به مخالفت به آن حضرت بوده، بعد از رحلت رسول خدا (ص) یا رفتار اهل شام و پیروان معاویه به آن بزرگوار، </a:t>
            </a:r>
            <a:r>
              <a:rPr lang="fa-IR" dirty="0" smtClean="0"/>
              <a:t>«پس </a:t>
            </a:r>
            <a:r>
              <a:rPr lang="fa-IR" dirty="0" smtClean="0"/>
              <a:t>از خدا بترسید، از خدا بترسید و در گردنکشی ناشی از تعصب و خودپسندی جاهلیت، زیرا کبر ایجاد کننده های دشمنی و دمیدنگاه های شیطان است که با آن دمیدنها امت های گذشته و پیشینیان مثل قوم نوح، عاد، ثمود و فرعون و نمرود را فریب داده است. خودخواهی و نخوت را در برابر ایشان جلوه داده، پس از روی خودپسندی </a:t>
            </a:r>
            <a:r>
              <a:rPr lang="fa-IR" dirty="0" smtClean="0"/>
              <a:t>پیغمبران </a:t>
            </a:r>
            <a:r>
              <a:rPr lang="fa-IR" dirty="0" smtClean="0"/>
              <a:t>را تکذیب کرده، </a:t>
            </a:r>
            <a:r>
              <a:rPr lang="fa-IR" dirty="0" smtClean="0"/>
              <a:t>قرن ها پی در پی گذشت، </a:t>
            </a:r>
            <a:r>
              <a:rPr lang="fa-IR" dirty="0" smtClean="0"/>
              <a:t>تا این که در تاریکیهای نادانی و دام های گمراهی او </a:t>
            </a:r>
            <a:r>
              <a:rPr lang="fa-IR" dirty="0" smtClean="0"/>
              <a:t>شفافتند</a:t>
            </a:r>
            <a:r>
              <a:rPr lang="fa-IR" dirty="0" smtClean="0"/>
              <a:t>، در حالیکه در برابر راندن </a:t>
            </a:r>
            <a:r>
              <a:rPr lang="fa-IR" dirty="0" smtClean="0"/>
              <a:t>با سرعت </a:t>
            </a:r>
            <a:r>
              <a:rPr lang="fa-IR" dirty="0" smtClean="0"/>
              <a:t>و </a:t>
            </a:r>
            <a:r>
              <a:rPr lang="fa-IR" dirty="0" smtClean="0"/>
              <a:t>کشیدن آرام </a:t>
            </a:r>
            <a:r>
              <a:rPr lang="fa-IR" dirty="0" smtClean="0"/>
              <a:t>(در پیروی از او تسلیم) بودند و </a:t>
            </a:r>
            <a:r>
              <a:rPr lang="fa-IR" dirty="0" smtClean="0"/>
              <a:t>به </a:t>
            </a:r>
            <a:r>
              <a:rPr lang="fa-IR" dirty="0" smtClean="0"/>
              <a:t>سوی کاری که دل ها در آن ها یکسانند </a:t>
            </a:r>
            <a:r>
              <a:rPr lang="fa-IR" dirty="0" smtClean="0"/>
              <a:t>غرق شدند و پیسینیان </a:t>
            </a:r>
            <a:r>
              <a:rPr lang="fa-IR" dirty="0" smtClean="0"/>
              <a:t>بر </a:t>
            </a:r>
            <a:r>
              <a:rPr lang="fa-IR" dirty="0" smtClean="0"/>
              <a:t>آن کار </a:t>
            </a:r>
            <a:r>
              <a:rPr lang="fa-IR" dirty="0" smtClean="0"/>
              <a:t>از پس یکدیگر رفتند و به طرف خودپسندی و </a:t>
            </a:r>
            <a:r>
              <a:rPr lang="fa-IR" dirty="0" smtClean="0"/>
              <a:t>سرگرانی </a:t>
            </a:r>
            <a:r>
              <a:rPr lang="fa-IR" dirty="0" smtClean="0"/>
              <a:t>که سینه ها با سبب آن (از کینه و رشک) تنگ </a:t>
            </a:r>
            <a:r>
              <a:rPr lang="fa-IR" dirty="0" smtClean="0"/>
              <a:t>گشته است».</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77500" lnSpcReduction="20000"/>
          </a:bodyPr>
          <a:lstStyle/>
          <a:p>
            <a:pPr marL="0" indent="0">
              <a:lnSpc>
                <a:spcPct val="160000"/>
              </a:lnSpc>
              <a:buNone/>
            </a:pPr>
            <a:r>
              <a:rPr lang="fa-IR" dirty="0" smtClean="0"/>
              <a:t>در حالی که آنها پایه ی فسق (خروج از طاعت خدا) و ملازم و همراه معصیت و مخالفت (خدا و رسول و امام) هستند که شیطان آنها را (بجای) شتران بارکش گمراهی گرفته و سپاهی که به وسیله ی ایشان بر مردم مسلط شود و ترجمه کنند هایی که به زبان آنها سخن می گوید، برای این که عقل های شما را بدزدد و با گفتار دروغ شما را از ذکر حق و آخرت باز نموده و در چشم هایتان داخل گردد زندگانی دنیا و گناهان را در چشم شما بیاراید تا از نظر در آیات خدا باز مانید و در گوش هایتان بدمد (آنقدر سخنان بیهوده و زشت </a:t>
            </a:r>
            <a:r>
              <a:rPr lang="fa-IR" dirty="0" smtClean="0"/>
              <a:t>به شما </a:t>
            </a:r>
            <a:r>
              <a:rPr lang="fa-IR" dirty="0" smtClean="0"/>
              <a:t>بیاموزد که به سخن خدا و </a:t>
            </a:r>
            <a:r>
              <a:rPr lang="fa-IR" dirty="0" smtClean="0"/>
              <a:t>پیامبرش </a:t>
            </a:r>
            <a:r>
              <a:rPr lang="fa-IR" dirty="0" smtClean="0"/>
              <a:t>گوش فرا ندهید و نتیجه ای که از دزدیدن عقل و داخل شدن در چشم و دمیدن در گوش هایتان می برد این است که شما را هدف تیر (هلاک و تباهی) و </a:t>
            </a:r>
            <a:r>
              <a:rPr lang="fa-IR" dirty="0" smtClean="0"/>
              <a:t>جا پای </a:t>
            </a:r>
            <a:r>
              <a:rPr lang="fa-IR" dirty="0" smtClean="0"/>
              <a:t>(ذلت و خواری) و دستگیری (اسیر و گرفتار) خود قرار </a:t>
            </a:r>
            <a:r>
              <a:rPr lang="fa-IR" dirty="0" smtClean="0"/>
              <a:t>دهد</a:t>
            </a:r>
            <a:r>
              <a:rPr lang="fa-IR" dirty="0" smtClean="0"/>
              <a:t>.</a:t>
            </a:r>
            <a:endParaRPr lang="en-US" dirty="0" smtClean="0"/>
          </a:p>
          <a:p>
            <a:pPr marL="0" indent="0">
              <a:lnSpc>
                <a:spcPct val="160000"/>
              </a:lnSpc>
              <a:buNone/>
            </a:pPr>
            <a:endParaRPr lang="fa-IR" dirty="0"/>
          </a:p>
        </p:txBody>
      </p:sp>
    </p:spTree>
  </p:cSld>
  <p:clrMapOvr>
    <a:masterClrMapping/>
  </p:clrMapOvr>
  <p:transition spd="slow">
    <p:strips/>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357982"/>
          </a:xfrm>
        </p:spPr>
        <p:txBody>
          <a:bodyPr>
            <a:normAutofit fontScale="62500" lnSpcReduction="20000"/>
          </a:bodyPr>
          <a:lstStyle/>
          <a:p>
            <a:pPr marL="0" indent="0">
              <a:lnSpc>
                <a:spcPct val="170000"/>
              </a:lnSpc>
              <a:buNone/>
            </a:pPr>
            <a:r>
              <a:rPr lang="fa-IR" sz="3800" b="1" dirty="0" smtClean="0"/>
              <a:t>ستودن تواضع و فروتنی:</a:t>
            </a:r>
            <a:endParaRPr lang="en-US" sz="3800" b="1" dirty="0" smtClean="0"/>
          </a:p>
          <a:p>
            <a:pPr marL="0" indent="0">
              <a:lnSpc>
                <a:spcPct val="170000"/>
              </a:lnSpc>
              <a:buNone/>
            </a:pPr>
            <a:r>
              <a:rPr lang="fa-IR" dirty="0" smtClean="0"/>
              <a:t>و اگر خدا به کسی از بندگانش خودپسندی و سربلندی را </a:t>
            </a:r>
            <a:r>
              <a:rPr lang="fa-IR" dirty="0" smtClean="0"/>
              <a:t>رخصت می </a:t>
            </a:r>
            <a:r>
              <a:rPr lang="fa-IR" dirty="0" smtClean="0"/>
              <a:t>داد (برای او </a:t>
            </a:r>
            <a:r>
              <a:rPr lang="fa-IR" dirty="0" smtClean="0"/>
              <a:t>جائز </a:t>
            </a:r>
            <a:r>
              <a:rPr lang="fa-IR" dirty="0" smtClean="0"/>
              <a:t>می دانست) به پیغمبران و دوستان خود اجازه </a:t>
            </a:r>
            <a:r>
              <a:rPr lang="fa-IR" dirty="0" smtClean="0"/>
              <a:t>می داد </a:t>
            </a:r>
            <a:r>
              <a:rPr lang="fa-IR" dirty="0" smtClean="0"/>
              <a:t>ولیکن آنها را از خودخواهی و سربلندی منع کرده و تواضع و فروتنی شان را پسندیده داشت (بی آنکه کسی را </a:t>
            </a:r>
            <a:r>
              <a:rPr lang="fa-IR" dirty="0" smtClean="0"/>
              <a:t>استثنا </a:t>
            </a:r>
            <a:r>
              <a:rPr lang="fa-IR" dirty="0" smtClean="0"/>
              <a:t>فرماید). پس ایشان هم امر و فرمان او را </a:t>
            </a:r>
            <a:r>
              <a:rPr lang="fa-IR" dirty="0" smtClean="0"/>
              <a:t>تواضع </a:t>
            </a:r>
            <a:r>
              <a:rPr lang="fa-IR" dirty="0" smtClean="0"/>
              <a:t>و فروتنی نموده از بسیاری خضوع و افتادگی (رخسارهای خود به زمین نهاده، چهره شان بر خاک مالیدند و بال های (خدمتگزاری ـ خوش رویی) خویش را برای </a:t>
            </a:r>
            <a:r>
              <a:rPr lang="fa-IR" dirty="0" smtClean="0"/>
              <a:t>مؤمنین و </a:t>
            </a:r>
            <a:r>
              <a:rPr lang="fa-IR" dirty="0" smtClean="0"/>
              <a:t>خداپرستان </a:t>
            </a:r>
            <a:r>
              <a:rPr lang="fa-IR" dirty="0" smtClean="0"/>
              <a:t>پهن نمودند </a:t>
            </a:r>
            <a:r>
              <a:rPr lang="fa-IR" dirty="0" smtClean="0"/>
              <a:t>(بلندپروازی و سرفرازی نشان ندادند و انبیاء و دوستان خدا گروهی بودند ضعیف شمرده شده که مردم و دنیا دوستان آنان را در نظر خود ضعیف و ناتوان می پنداشتند)، خداوند آنها را به گرسنگی آزمود، به سختی </a:t>
            </a:r>
            <a:r>
              <a:rPr lang="fa-IR" dirty="0" smtClean="0"/>
              <a:t>گرفتار کرد </a:t>
            </a:r>
            <a:r>
              <a:rPr lang="fa-IR" dirty="0" smtClean="0"/>
              <a:t>و </a:t>
            </a:r>
            <a:r>
              <a:rPr lang="fa-IR" dirty="0" smtClean="0"/>
              <a:t>به مواضع </a:t>
            </a:r>
            <a:r>
              <a:rPr lang="fa-IR" dirty="0" smtClean="0"/>
              <a:t>خوف و ترس امتحان فرمود و از ناشایسته ها پاک و خالص گردانید، چنانکه وقتی حضرت موسی و برادرش هارون به قصر فرعون رفتند که آنان را به دین یکتاپرستی خدای یکتا دعوت کنند، فرعون خندید و گفت: چطور شماها با سر و روی </a:t>
            </a:r>
            <a:r>
              <a:rPr lang="fa-IR" dirty="0" smtClean="0"/>
              <a:t>ساده </a:t>
            </a:r>
            <a:r>
              <a:rPr lang="fa-IR" dirty="0" smtClean="0"/>
              <a:t>و بدون زر و زیور مأمور چنین کاری هستید.</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55000" lnSpcReduction="20000"/>
          </a:bodyPr>
          <a:lstStyle/>
          <a:p>
            <a:pPr marL="0" indent="0">
              <a:lnSpc>
                <a:spcPct val="170000"/>
              </a:lnSpc>
              <a:buNone/>
            </a:pPr>
            <a:r>
              <a:rPr lang="fa-IR" sz="4400" b="1" dirty="0" smtClean="0"/>
              <a:t>تواضع:</a:t>
            </a:r>
            <a:endParaRPr lang="en-US" sz="4400" b="1" dirty="0" smtClean="0"/>
          </a:p>
          <a:p>
            <a:pPr marL="0" indent="0">
              <a:lnSpc>
                <a:spcPct val="170000"/>
              </a:lnSpc>
              <a:buNone/>
            </a:pPr>
            <a:r>
              <a:rPr lang="fa-IR" dirty="0" smtClean="0"/>
              <a:t>تواضع و فروتنی جایگاه و </a:t>
            </a:r>
            <a:r>
              <a:rPr lang="fa-IR" dirty="0" smtClean="0"/>
              <a:t>اهمیت </a:t>
            </a:r>
            <a:r>
              <a:rPr lang="fa-IR" dirty="0" smtClean="0"/>
              <a:t>خاصی در اخلاق اسلامی دارد، تا جایی که خداوند به پیامبر امر می فرماید: «وَ اَخفَض جَناحَکَ لِمَن اِتَّبَعَک مِنَ المؤمِنین» (ای رسول من و پر و بال </a:t>
            </a:r>
            <a:r>
              <a:rPr lang="fa-IR" dirty="0" smtClean="0"/>
              <a:t>رحمتت را </a:t>
            </a:r>
            <a:r>
              <a:rPr lang="fa-IR" dirty="0" smtClean="0"/>
              <a:t>بر تمام </a:t>
            </a:r>
            <a:r>
              <a:rPr lang="fa-IR" dirty="0" smtClean="0"/>
              <a:t>مومنان به </a:t>
            </a:r>
            <a:r>
              <a:rPr lang="fa-IR" dirty="0" smtClean="0"/>
              <a:t>تواضع </a:t>
            </a:r>
            <a:r>
              <a:rPr lang="fa-IR" dirty="0" smtClean="0"/>
              <a:t>بگستران. این </a:t>
            </a:r>
            <a:r>
              <a:rPr lang="fa-IR" dirty="0" smtClean="0"/>
              <a:t>سفارش به پیامبری است که حق تعالی در عظمت مقام او فرموده است:</a:t>
            </a:r>
            <a:endParaRPr lang="en-US" dirty="0" smtClean="0"/>
          </a:p>
          <a:p>
            <a:pPr marL="0" indent="0">
              <a:lnSpc>
                <a:spcPct val="170000"/>
              </a:lnSpc>
              <a:buNone/>
            </a:pPr>
            <a:r>
              <a:rPr lang="fa-IR" dirty="0" smtClean="0"/>
              <a:t>«لَو لاکَ لَما خَلَقتُ الافلاک» و دارای آنچنان مقام والای معنوی است که در شب معراج به نقطه ای می رسد که راهنمای او جبرئیل در این سیر آسمانی، دیگر اجازه عروج ندارد و حضرتش با راهنمایی مستقیم خداوند تا </a:t>
            </a:r>
            <a:r>
              <a:rPr lang="fa-IR" dirty="0" smtClean="0"/>
              <a:t>سدرة </a:t>
            </a:r>
            <a:r>
              <a:rPr lang="fa-IR" dirty="0" smtClean="0"/>
              <a:t>المنتهی ـ یعنی بالاترین مقام معنوی و عرفانی متصور برای یک انسان ـ به پیش می رود، پیامبری که به حق مصداق کامل و آیه </a:t>
            </a:r>
            <a:r>
              <a:rPr lang="fa-IR" dirty="0" smtClean="0"/>
              <a:t>ی </a:t>
            </a:r>
            <a:r>
              <a:rPr lang="fa-IR" dirty="0" smtClean="0"/>
              <a:t>روشن تواضع و فروتنی بود و این خود از جمله رموز موفقیت </a:t>
            </a:r>
            <a:r>
              <a:rPr lang="fa-IR" dirty="0" smtClean="0"/>
              <a:t>آن </a:t>
            </a:r>
            <a:r>
              <a:rPr lang="fa-IR" dirty="0" smtClean="0"/>
              <a:t>حضرت در پیشبرد اهداف مقدس خویش و جذب افراد به سوی دین الهی اسلام </a:t>
            </a:r>
            <a:r>
              <a:rPr lang="fa-IR" dirty="0" smtClean="0"/>
              <a:t>بود.</a:t>
            </a:r>
          </a:p>
          <a:p>
            <a:pPr marL="0" indent="0">
              <a:lnSpc>
                <a:spcPct val="170000"/>
              </a:lnSpc>
              <a:buNone/>
            </a:pPr>
            <a:r>
              <a:rPr lang="fa-IR" dirty="0" smtClean="0"/>
              <a:t>عدی </a:t>
            </a:r>
            <a:r>
              <a:rPr lang="fa-IR" dirty="0" smtClean="0"/>
              <a:t>بن </a:t>
            </a:r>
            <a:r>
              <a:rPr lang="fa-IR" dirty="0" smtClean="0"/>
              <a:t>حاتم </a:t>
            </a:r>
            <a:r>
              <a:rPr lang="fa-IR" dirty="0" smtClean="0"/>
              <a:t>علت اسلام آوردن خود را چنین بیان می کند:</a:t>
            </a:r>
            <a:endParaRPr lang="en-US" dirty="0" smtClean="0"/>
          </a:p>
          <a:p>
            <a:pPr marL="0" indent="0">
              <a:lnSpc>
                <a:spcPct val="170000"/>
              </a:lnSpc>
              <a:buNone/>
            </a:pPr>
            <a:r>
              <a:rPr lang="fa-IR" dirty="0" smtClean="0"/>
              <a:t>وقتی به مدینه رفتم و از مسجد با </a:t>
            </a:r>
            <a:r>
              <a:rPr lang="fa-IR" dirty="0" smtClean="0"/>
              <a:t>آن </a:t>
            </a:r>
            <a:r>
              <a:rPr lang="fa-IR" dirty="0" smtClean="0"/>
              <a:t>حصرت به سوی خانه حرکت می کردیم در بین راه پیرزنی سئوالی از آن بزرگوار کرد و آن حضرت با تواضع </a:t>
            </a:r>
            <a:r>
              <a:rPr lang="fa-IR" dirty="0" smtClean="0"/>
              <a:t>خاصی </a:t>
            </a:r>
            <a:r>
              <a:rPr lang="fa-IR" dirty="0" smtClean="0"/>
              <a:t>مدتی طولانی کنار او ایستاد و به او پاسخ داد و چون به منزل رفتیم </a:t>
            </a:r>
            <a:r>
              <a:rPr lang="fa-IR" dirty="0" smtClean="0"/>
              <a:t>زیرانداز </a:t>
            </a:r>
            <a:r>
              <a:rPr lang="fa-IR" dirty="0" smtClean="0"/>
              <a:t>خود را برای من انداخت و خودش روی زمین در مقابل من نشست، من گفتم این تواضع از اخلاق انبیاء است نه از سلاطین </a:t>
            </a:r>
            <a:r>
              <a:rPr lang="fa-IR" dirty="0" smtClean="0"/>
              <a:t>به تو </a:t>
            </a:r>
            <a:r>
              <a:rPr lang="fa-IR" dirty="0" smtClean="0"/>
              <a:t>ایمان آوردم.</a:t>
            </a:r>
            <a:endParaRPr lang="en-US" dirty="0" smtClean="0"/>
          </a:p>
          <a:p>
            <a:pPr marL="0" indent="0">
              <a:lnSpc>
                <a:spcPct val="170000"/>
              </a:lnSpc>
              <a:buNone/>
            </a:pPr>
            <a:endParaRPr lang="fa-IR" dirty="0"/>
          </a:p>
        </p:txBody>
      </p:sp>
    </p:spTree>
  </p:cSld>
  <p:clrMapOvr>
    <a:masterClrMapping/>
  </p:clrMapOvr>
  <p:transition spd="slow">
    <p:strips/>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20000"/>
          </a:bodyPr>
          <a:lstStyle/>
          <a:p>
            <a:pPr marL="0" indent="0">
              <a:buNone/>
            </a:pPr>
            <a:r>
              <a:rPr lang="fa-IR" b="1" dirty="0" smtClean="0"/>
              <a:t>اقسام کبر </a:t>
            </a:r>
            <a:r>
              <a:rPr lang="fa-IR" b="1" dirty="0" smtClean="0"/>
              <a:t>از نظر علمای اخلاق</a:t>
            </a:r>
            <a:r>
              <a:rPr lang="fa-IR" b="1" dirty="0" smtClean="0"/>
              <a:t>:</a:t>
            </a:r>
          </a:p>
          <a:p>
            <a:pPr marL="0" indent="0">
              <a:buNone/>
            </a:pPr>
            <a:endParaRPr lang="en-US" b="1" dirty="0" smtClean="0"/>
          </a:p>
          <a:p>
            <a:pPr marL="0" indent="0">
              <a:buNone/>
            </a:pPr>
            <a:r>
              <a:rPr lang="fa-IR" dirty="0" smtClean="0"/>
              <a:t>عالمان </a:t>
            </a:r>
            <a:r>
              <a:rPr lang="fa-IR" dirty="0" smtClean="0"/>
              <a:t>اخلاق کبر را به دو قسم تقسیم کرده اند:</a:t>
            </a:r>
            <a:endParaRPr lang="en-US" dirty="0" smtClean="0"/>
          </a:p>
          <a:p>
            <a:pPr marL="514350" lvl="0" indent="-514350">
              <a:buFont typeface="+mj-lt"/>
              <a:buAutoNum type="arabicPeriod"/>
            </a:pPr>
            <a:r>
              <a:rPr lang="fa-IR" dirty="0" smtClean="0"/>
              <a:t>کبر ظاهر (اعمالی که از انسان سر می زند).</a:t>
            </a:r>
            <a:endParaRPr lang="en-US" dirty="0" smtClean="0"/>
          </a:p>
          <a:p>
            <a:pPr marL="514350" lvl="0" indent="-514350">
              <a:buFont typeface="+mj-lt"/>
              <a:buAutoNum type="arabicPeriod"/>
            </a:pPr>
            <a:r>
              <a:rPr lang="fa-IR" dirty="0" smtClean="0"/>
              <a:t>کبر باطن (خلق و خوی انسان) که بسیار خطرناک است و کبر ظاهر نتیجه ی آن می باشد</a:t>
            </a:r>
            <a:r>
              <a:rPr lang="fa-IR" dirty="0" smtClean="0"/>
              <a:t>.</a:t>
            </a:r>
          </a:p>
          <a:p>
            <a:pPr marL="514350" lvl="0" indent="-514350">
              <a:buFont typeface="+mj-lt"/>
              <a:buAutoNum type="arabicPeriod"/>
            </a:pPr>
            <a:endParaRPr lang="en-US" dirty="0" smtClean="0"/>
          </a:p>
          <a:p>
            <a:pPr marL="0" indent="0">
              <a:buNone/>
            </a:pPr>
            <a:r>
              <a:rPr lang="fa-IR" dirty="0" smtClean="0"/>
              <a:t>متکبرین را به سه دسته ی عمده </a:t>
            </a:r>
            <a:r>
              <a:rPr lang="fa-IR" dirty="0" smtClean="0"/>
              <a:t>می توان تقسیم </a:t>
            </a:r>
            <a:r>
              <a:rPr lang="fa-IR" dirty="0" smtClean="0"/>
              <a:t>کرد:</a:t>
            </a:r>
            <a:endParaRPr lang="en-US" dirty="0" smtClean="0"/>
          </a:p>
          <a:p>
            <a:pPr marL="514350" lvl="0" indent="-514350">
              <a:buFont typeface="+mj-lt"/>
              <a:buAutoNum type="arabicPeriod"/>
            </a:pPr>
            <a:r>
              <a:rPr lang="fa-IR" dirty="0" smtClean="0"/>
              <a:t>متکبر در برابر خدا.</a:t>
            </a:r>
            <a:endParaRPr lang="en-US" dirty="0" smtClean="0"/>
          </a:p>
          <a:p>
            <a:pPr marL="514350" lvl="0" indent="-514350">
              <a:buFont typeface="+mj-lt"/>
              <a:buAutoNum type="arabicPeriod"/>
            </a:pPr>
            <a:r>
              <a:rPr lang="fa-IR" dirty="0" smtClean="0"/>
              <a:t>متکبر در برابر فرستادگان خدا.</a:t>
            </a:r>
            <a:endParaRPr lang="en-US" dirty="0" smtClean="0"/>
          </a:p>
          <a:p>
            <a:pPr marL="514350" lvl="0" indent="-514350">
              <a:buFont typeface="+mj-lt"/>
              <a:buAutoNum type="arabicPeriod"/>
            </a:pPr>
            <a:r>
              <a:rPr lang="fa-IR" dirty="0" smtClean="0"/>
              <a:t>متکبر در برابر بندگان خدا.</a:t>
            </a:r>
            <a:endParaRPr lang="en-US" dirty="0" smtClean="0"/>
          </a:p>
          <a:p>
            <a:pPr marL="0" indent="0">
              <a:buNone/>
            </a:pPr>
            <a:r>
              <a:rPr lang="fa-IR" dirty="0" smtClean="0"/>
              <a:t>از این سه گروه، قسم اول دارای بدترین نوع تکبر می </a:t>
            </a:r>
            <a:r>
              <a:rPr lang="fa-IR" dirty="0" smtClean="0"/>
              <a:t>باشند، چرا </a:t>
            </a:r>
            <a:r>
              <a:rPr lang="fa-IR" dirty="0" smtClean="0"/>
              <a:t>که سرچشمه ی آن جهل محض و یا طغیان است.</a:t>
            </a:r>
            <a:endParaRPr lang="fa-IR" dirty="0"/>
          </a:p>
        </p:txBody>
      </p:sp>
    </p:spTree>
  </p:cSld>
  <p:clrMapOvr>
    <a:masterClrMapping/>
  </p:clrMapOvr>
  <p:transition spd="slow">
    <p:strips/>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4646</TotalTime>
  <Words>19205</Words>
  <Application>Microsoft Office PowerPoint</Application>
  <PresentationFormat>On-screen Show (4:3)</PresentationFormat>
  <Paragraphs>655</Paragraphs>
  <Slides>150</Slides>
  <Notes>0</Notes>
  <HiddenSlides>0</HiddenSlides>
  <MMClips>0</MMClips>
  <ScaleCrop>false</ScaleCrop>
  <HeadingPairs>
    <vt:vector size="4" baseType="variant">
      <vt:variant>
        <vt:lpstr>Theme</vt:lpstr>
      </vt:variant>
      <vt:variant>
        <vt:i4>1</vt:i4>
      </vt:variant>
      <vt:variant>
        <vt:lpstr>Slide Titles</vt:lpstr>
      </vt:variant>
      <vt:variant>
        <vt:i4>150</vt:i4>
      </vt:variant>
    </vt:vector>
  </HeadingPairs>
  <TitlesOfParts>
    <vt:vector size="151" baseType="lpstr">
      <vt:lpstr>Office Theme</vt:lpstr>
      <vt:lpstr>PowerPoint Presentation</vt:lpstr>
      <vt:lpstr>اخلاق اسلامی (مبانی و مفاهیم)  دکتر محمد ادیب نیا</vt:lpstr>
      <vt:lpstr>PowerPoint Presentation</vt:lpstr>
      <vt:lpstr>PowerPoint Presentation</vt:lpstr>
      <vt:lpstr>الف) شناسایی علم اخلاق  با روشن شدن مفاهیم زیر میتوانیم به شناخت اولیه علم اخلاق برسیم </vt:lpstr>
      <vt:lpstr>PowerPoint Presentation</vt:lpstr>
      <vt:lpstr>PowerPoint Presentation</vt:lpstr>
      <vt:lpstr>PowerPoint Presentation</vt:lpstr>
      <vt:lpstr>PowerPoint Presentation</vt:lpstr>
      <vt:lpstr>PowerPoint Presentation</vt:lpstr>
      <vt:lpstr>ج) شیوه های اخلاقی و شیوه مورد قبول:  سه مکتب و مشرب عمده اخلاقی وجود دارد؛  1. اخلاق فیلسوفانه 2. اخلاق عارفانه 3. اخلاق حدیثی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omidsoft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بخش اول: مبانی اخلاق</dc:title>
  <dc:creator>omid</dc:creator>
  <cp:lastModifiedBy>PERSIAPOWER</cp:lastModifiedBy>
  <cp:revision>275</cp:revision>
  <dcterms:created xsi:type="dcterms:W3CDTF">2011-01-05T16:05:21Z</dcterms:created>
  <dcterms:modified xsi:type="dcterms:W3CDTF">2020-03-29T08:40:21Z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1388880</vt:lpwstr>
  </property>
  <property fmtid="{D5CDD505-2E9C-101B-9397-08002B2CF9AE}" pid="3" name="NXPowerLiteSettings">
    <vt:lpwstr>C7000400038000</vt:lpwstr>
  </property>
  <property fmtid="{D5CDD505-2E9C-101B-9397-08002B2CF9AE}" pid="4" name="NXPowerLiteVersion">
    <vt:lpwstr>D7.1.14</vt:lpwstr>
  </property>
</Properties>
</file>