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384" r:id="rId2"/>
    <p:sldId id="38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28" autoAdjust="0"/>
    <p:restoredTop sz="94660"/>
  </p:normalViewPr>
  <p:slideViewPr>
    <p:cSldViewPr showGuides="1">
      <p:cViewPr>
        <p:scale>
          <a:sx n="50" d="100"/>
          <a:sy n="50" d="100"/>
        </p:scale>
        <p:origin x="-96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54221A-D613-47BB-84FD-A59692C08C4B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EAE2F1-E58D-41C8-BC35-10469192DB0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3F1BA-F122-42FB-AC61-515E6F70223D}" type="datetime1">
              <a:rPr lang="en-US" smtClean="0"/>
              <a:pPr/>
              <a:t>2/19/2020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3305A-D4DA-4169-B55A-C4F88AC1DB36}" type="datetime1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D4231-78B8-4A0F-97B1-E279D7E6864D}" type="datetime1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20BD-9A0D-41FF-A135-44E1E9748818}" type="datetime1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054E8-A985-49D0-9BDA-6BAE07A9BEF1}" type="datetime1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3BFD4-1C0D-44AA-B146-591A75A73EC8}" type="datetime1">
              <a:rPr lang="en-US" smtClean="0"/>
              <a:pPr/>
              <a:t>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9D42-3C86-428A-8D67-A312640685C0}" type="datetime1">
              <a:rPr lang="en-US" smtClean="0"/>
              <a:pPr/>
              <a:t>2/19/2020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51121-3F80-4F85-81F0-C0DF91FB8429}" type="datetime1">
              <a:rPr lang="en-US" smtClean="0"/>
              <a:pPr/>
              <a:t>2/19/2020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DA8E-9C9C-45D2-8D94-6A77BD909C6C}" type="datetime1">
              <a:rPr lang="en-US" smtClean="0"/>
              <a:pPr/>
              <a:t>2/19/2020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9D5BF-82A5-4B94-95F9-77FC335C380A}" type="datetime1">
              <a:rPr lang="en-US" smtClean="0"/>
              <a:pPr/>
              <a:t>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C3215-F758-4152-953F-34B0A5FD969A}" type="datetime1">
              <a:rPr lang="en-US" smtClean="0"/>
              <a:pPr/>
              <a:t>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468C6B4-1EBE-4354-98AB-7DD00D456E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CAB4E6-2AAB-41D3-AED8-0F3009B22374}" type="datetime1">
              <a:rPr lang="en-US" smtClean="0"/>
              <a:pPr/>
              <a:t>2/19/2020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468C6B4-1EBE-4354-98AB-7DD00D456E8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33.png"/><Relationship Id="rId7" Type="http://schemas.openxmlformats.org/officeDocument/2006/relationships/image" Target="../media/image10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13" Type="http://schemas.openxmlformats.org/officeDocument/2006/relationships/image" Target="../media/image47.pn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12" Type="http://schemas.openxmlformats.org/officeDocument/2006/relationships/image" Target="../media/image46.png"/><Relationship Id="rId2" Type="http://schemas.openxmlformats.org/officeDocument/2006/relationships/image" Target="../media/image37.pn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11" Type="http://schemas.openxmlformats.org/officeDocument/2006/relationships/image" Target="../media/image45.png"/><Relationship Id="rId5" Type="http://schemas.openxmlformats.org/officeDocument/2006/relationships/image" Target="../media/image40.png"/><Relationship Id="rId15" Type="http://schemas.openxmlformats.org/officeDocument/2006/relationships/image" Target="../media/image49.png"/><Relationship Id="rId10" Type="http://schemas.openxmlformats.org/officeDocument/2006/relationships/image" Target="../media/image31.png"/><Relationship Id="rId4" Type="http://schemas.openxmlformats.org/officeDocument/2006/relationships/image" Target="../media/image39.png"/><Relationship Id="rId9" Type="http://schemas.openxmlformats.org/officeDocument/2006/relationships/image" Target="../media/image44.png"/><Relationship Id="rId14" Type="http://schemas.openxmlformats.org/officeDocument/2006/relationships/image" Target="../media/image4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3" Type="http://schemas.openxmlformats.org/officeDocument/2006/relationships/image" Target="../media/image51.png"/><Relationship Id="rId7" Type="http://schemas.openxmlformats.org/officeDocument/2006/relationships/image" Target="../media/image14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11" Type="http://schemas.openxmlformats.org/officeDocument/2006/relationships/image" Target="../media/image57.png"/><Relationship Id="rId5" Type="http://schemas.openxmlformats.org/officeDocument/2006/relationships/image" Target="../media/image53.png"/><Relationship Id="rId10" Type="http://schemas.openxmlformats.org/officeDocument/2006/relationships/image" Target="../media/image56.png"/><Relationship Id="rId4" Type="http://schemas.openxmlformats.org/officeDocument/2006/relationships/image" Target="../media/image52.png"/><Relationship Id="rId9" Type="http://schemas.openxmlformats.org/officeDocument/2006/relationships/image" Target="../media/image5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4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1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1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4.png"/><Relationship Id="rId4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10" Type="http://schemas.openxmlformats.org/officeDocument/2006/relationships/image" Target="../media/image14.png"/><Relationship Id="rId4" Type="http://schemas.openxmlformats.org/officeDocument/2006/relationships/image" Target="../media/image28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315712"/>
          </a:xfrm>
        </p:spPr>
        <p:txBody>
          <a:bodyPr>
            <a:normAutofit/>
          </a:bodyPr>
          <a:lstStyle/>
          <a:p>
            <a:pPr algn="ctr" rtl="1"/>
            <a:r>
              <a:rPr lang="fa-IR" b="1" dirty="0" smtClean="0">
                <a:cs typeface="B Titr" pitchFamily="2" charset="-78"/>
              </a:rPr>
              <a:t>بسمه تعالی</a:t>
            </a:r>
            <a:br>
              <a:rPr lang="fa-IR" b="1" dirty="0" smtClean="0">
                <a:cs typeface="B Titr" pitchFamily="2" charset="-78"/>
              </a:rPr>
            </a:br>
            <a:r>
              <a:rPr lang="fa-IR" b="1" dirty="0" smtClean="0">
                <a:cs typeface="B Titr" pitchFamily="2" charset="-78"/>
              </a:rPr>
              <a:t/>
            </a:r>
            <a:br>
              <a:rPr lang="fa-IR" b="1" dirty="0" smtClean="0">
                <a:cs typeface="B Titr" pitchFamily="2" charset="-78"/>
              </a:rPr>
            </a:br>
            <a:r>
              <a:rPr lang="fa-IR" sz="4400" b="1" dirty="0" smtClean="0">
                <a:cs typeface="B Titr" pitchFamily="2" charset="-78"/>
              </a:rPr>
              <a:t>ریاضی مهندسی</a:t>
            </a:r>
            <a:r>
              <a:rPr lang="fa-IR" b="1" dirty="0" smtClean="0">
                <a:cs typeface="B Titr" pitchFamily="2" charset="-78"/>
              </a:rPr>
              <a:t/>
            </a:r>
            <a:br>
              <a:rPr lang="fa-IR" b="1" dirty="0" smtClean="0">
                <a:cs typeface="B Titr" pitchFamily="2" charset="-78"/>
              </a:rPr>
            </a:br>
            <a:r>
              <a:rPr lang="fa-IR" sz="3200" b="1" dirty="0" smtClean="0">
                <a:cs typeface="B Titr" pitchFamily="2" charset="-78"/>
              </a:rPr>
              <a:t>(جلسه اول)</a:t>
            </a:r>
            <a:r>
              <a:rPr lang="fa-IR" b="1" dirty="0" smtClean="0">
                <a:cs typeface="B Titr" pitchFamily="2" charset="-78"/>
              </a:rPr>
              <a:t/>
            </a:r>
            <a:br>
              <a:rPr lang="fa-IR" b="1" dirty="0" smtClean="0">
                <a:cs typeface="B Titr" pitchFamily="2" charset="-78"/>
              </a:rPr>
            </a:br>
            <a:r>
              <a:rPr lang="fa-IR" b="1" dirty="0" smtClean="0">
                <a:cs typeface="B Titr" pitchFamily="2" charset="-78"/>
              </a:rPr>
              <a:t/>
            </a:r>
            <a:br>
              <a:rPr lang="fa-IR" b="1" dirty="0" smtClean="0">
                <a:cs typeface="B Titr" pitchFamily="2" charset="-78"/>
              </a:rPr>
            </a:br>
            <a:r>
              <a:rPr lang="fa-IR" sz="4400" b="1" dirty="0" smtClean="0">
                <a:cs typeface="B Titr" pitchFamily="2" charset="-78"/>
              </a:rPr>
              <a:t>مدرس: مقیمی</a:t>
            </a:r>
            <a:r>
              <a:rPr lang="fa-IR" b="1" dirty="0" smtClean="0">
                <a:cs typeface="B Titr" pitchFamily="2" charset="-78"/>
              </a:rPr>
              <a:t/>
            </a:r>
            <a:br>
              <a:rPr lang="fa-IR" b="1" dirty="0" smtClean="0">
                <a:cs typeface="B Titr" pitchFamily="2" charset="-78"/>
              </a:rPr>
            </a:br>
            <a:endParaRPr lang="en-US" dirty="0">
              <a:cs typeface="B Titr" pitchFamily="2" charset="-78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2514600"/>
          </a:xfrm>
        </p:spPr>
        <p:txBody>
          <a:bodyPr/>
          <a:lstStyle/>
          <a:p>
            <a:pPr algn="r" rtl="1">
              <a:buNone/>
            </a:pP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مثال- سری فوریه </a:t>
            </a:r>
            <a:r>
              <a:rPr lang="en-US" dirty="0" smtClean="0">
                <a:latin typeface="Microsoft Uighur" pitchFamily="2" charset="-78"/>
                <a:cs typeface="Microsoft Uighur" pitchFamily="2" charset="-78"/>
              </a:rPr>
              <a:t>f(x)</a:t>
            </a: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 را بدست آورید</a:t>
            </a:r>
            <a:endParaRPr lang="en-US" dirty="0" smtClean="0">
              <a:latin typeface="Microsoft Uighur" pitchFamily="2" charset="-78"/>
              <a:cs typeface="Microsoft Uighur" pitchFamily="2" charset="-78"/>
            </a:endParaRPr>
          </a:p>
          <a:p>
            <a:pPr algn="r" rtl="1">
              <a:buNone/>
            </a:pP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حل- </a:t>
            </a:r>
            <a:r>
              <a:rPr lang="en-US" dirty="0" smtClean="0">
                <a:latin typeface="Microsoft Uighur" pitchFamily="2" charset="-78"/>
                <a:cs typeface="Microsoft Uighur" pitchFamily="2" charset="-78"/>
              </a:rPr>
              <a:t>f(x)</a:t>
            </a: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 تابع فرد است. </a:t>
            </a:r>
            <a:endParaRPr lang="en-US" dirty="0" smtClean="0">
              <a:latin typeface="Microsoft Uighur" pitchFamily="2" charset="-78"/>
              <a:cs typeface="Microsoft Uighur" pitchFamily="2" charset="-78"/>
            </a:endParaRPr>
          </a:p>
          <a:p>
            <a:pPr algn="r" rtl="1">
              <a:buNone/>
            </a:pP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دوره تناوب       </a:t>
            </a:r>
            <a:r>
              <a:rPr lang="en-US" dirty="0" smtClean="0">
                <a:latin typeface="Microsoft Uighur" pitchFamily="2" charset="-78"/>
                <a:cs typeface="Microsoft Uighur" pitchFamily="2" charset="-78"/>
              </a:rPr>
              <a:t>P=2L=2 </a:t>
            </a:r>
            <a:r>
              <a:rPr lang="en-US" dirty="0" smtClean="0">
                <a:latin typeface="Microsoft Uighur" pitchFamily="2" charset="-78"/>
                <a:cs typeface="Microsoft Uighur" pitchFamily="2" charset="-78"/>
                <a:sym typeface="Wingdings 3"/>
              </a:rPr>
              <a:t></a:t>
            </a:r>
            <a:r>
              <a:rPr lang="en-US" dirty="0" smtClean="0">
                <a:latin typeface="Microsoft Uighur" pitchFamily="2" charset="-78"/>
                <a:cs typeface="Microsoft Uighur" pitchFamily="2" charset="-78"/>
              </a:rPr>
              <a:t>L=1</a:t>
            </a:r>
          </a:p>
          <a:p>
            <a:pPr algn="r" rtl="1">
              <a:buNone/>
            </a:pP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ضابطه </a:t>
            </a:r>
            <a:r>
              <a:rPr lang="en-US" dirty="0" smtClean="0">
                <a:latin typeface="Microsoft Uighur" pitchFamily="2" charset="-78"/>
                <a:cs typeface="Microsoft Uighur" pitchFamily="2" charset="-78"/>
              </a:rPr>
              <a:t>F(x)</a:t>
            </a: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 </a:t>
            </a:r>
            <a:r>
              <a:rPr lang="en-US" dirty="0" smtClean="0">
                <a:latin typeface="Microsoft Uighur" pitchFamily="2" charset="-78"/>
                <a:cs typeface="Microsoft Uighur" pitchFamily="2" charset="-78"/>
              </a:rPr>
              <a:t>-1&lt;x&lt;1          ,</a:t>
            </a: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   و      </a:t>
            </a:r>
            <a:r>
              <a:rPr lang="en-US" dirty="0" smtClean="0">
                <a:latin typeface="Microsoft Uighur" pitchFamily="2" charset="-78"/>
                <a:cs typeface="Microsoft Uighur" pitchFamily="2" charset="-78"/>
              </a:rPr>
              <a:t>F(x)=x </a:t>
            </a:r>
          </a:p>
          <a:p>
            <a:pPr algn="r" rtl="1">
              <a:buNone/>
            </a:pPr>
            <a:r>
              <a:rPr lang="en-US" dirty="0" smtClean="0">
                <a:latin typeface="Microsoft Uighur" pitchFamily="2" charset="-78"/>
                <a:cs typeface="Microsoft Uighur" pitchFamily="2" charset="-78"/>
              </a:rPr>
              <a:t>0</a:t>
            </a: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  = </a:t>
            </a:r>
            <a:r>
              <a:rPr lang="en-US" dirty="0" smtClean="0">
                <a:latin typeface="Microsoft Uighur" pitchFamily="2" charset="-78"/>
                <a:cs typeface="Microsoft Uighur" pitchFamily="2" charset="-78"/>
              </a:rPr>
              <a:t>a</a:t>
            </a:r>
            <a:r>
              <a:rPr lang="en-US" sz="1600" dirty="0" smtClean="0">
                <a:latin typeface="Microsoft Uighur" pitchFamily="2" charset="-78"/>
                <a:cs typeface="Microsoft Uighur" pitchFamily="2" charset="-78"/>
              </a:rPr>
              <a:t>0</a:t>
            </a:r>
            <a:r>
              <a:rPr lang="en-US" dirty="0" smtClean="0">
                <a:latin typeface="Microsoft Uighur" pitchFamily="2" charset="-78"/>
                <a:cs typeface="Microsoft Uighur" pitchFamily="2" charset="-78"/>
              </a:rPr>
              <a:t>=a</a:t>
            </a:r>
            <a:r>
              <a:rPr lang="en-US" sz="1600" dirty="0" smtClean="0">
                <a:latin typeface="Microsoft Uighur" pitchFamily="2" charset="-78"/>
                <a:cs typeface="Microsoft Uighur" pitchFamily="2" charset="-78"/>
              </a:rPr>
              <a:t>n</a:t>
            </a:r>
          </a:p>
          <a:p>
            <a:pPr algn="r" rtl="1">
              <a:buNone/>
            </a:pPr>
            <a:endParaRPr lang="en-US" dirty="0" smtClean="0"/>
          </a:p>
          <a:p>
            <a:pPr algn="r" rtl="1">
              <a:buNone/>
            </a:pPr>
            <a:endParaRPr lang="en-US" dirty="0" smtClean="0"/>
          </a:p>
          <a:p>
            <a:pPr algn="r" rtl="1">
              <a:buNone/>
            </a:pPr>
            <a:endParaRPr lang="en-US" dirty="0" smtClean="0"/>
          </a:p>
          <a:p>
            <a:pPr algn="r" rtl="1">
              <a:buNone/>
            </a:pPr>
            <a:endParaRPr lang="en-US" dirty="0" smtClean="0"/>
          </a:p>
          <a:p>
            <a:pPr algn="r" rtl="1">
              <a:buNone/>
            </a:pPr>
            <a:endParaRPr lang="en-US" dirty="0" smtClean="0"/>
          </a:p>
          <a:p>
            <a:pPr algn="r" rtl="1">
              <a:buNone/>
            </a:pPr>
            <a:endParaRPr lang="en-US" dirty="0" smtClean="0"/>
          </a:p>
          <a:p>
            <a:pPr algn="r" rtl="1">
              <a:buNone/>
            </a:pPr>
            <a:endParaRPr lang="en-US" dirty="0" smtClean="0"/>
          </a:p>
          <a:p>
            <a:pPr algn="r" rtl="1">
              <a:buNone/>
            </a:pP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371601"/>
            <a:ext cx="46767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200400"/>
            <a:ext cx="4191000" cy="294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6276975"/>
            <a:ext cx="27336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0" y="1219200"/>
            <a:ext cx="40957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2057400"/>
            <a:ext cx="2286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86000" y="1219200"/>
            <a:ext cx="409142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58000" y="1066800"/>
            <a:ext cx="409142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772400" y="1524000"/>
            <a:ext cx="457200" cy="287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57800" y="2438400"/>
            <a:ext cx="409142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" y="6324600"/>
            <a:ext cx="471487" cy="29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572000" y="2057400"/>
            <a:ext cx="218514" cy="30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990600"/>
          </a:xfrm>
        </p:spPr>
        <p:txBody>
          <a:bodyPr>
            <a:normAutofit fontScale="90000"/>
          </a:bodyPr>
          <a:lstStyle/>
          <a:p>
            <a:pPr algn="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fa-I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قضیه دیریکله و بحث  همگرائی: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می توان نشان داد که</a:t>
            </a:r>
            <a:endParaRPr lang="en-US" dirty="0" smtClean="0">
              <a:latin typeface="Microsoft Uighur" pitchFamily="2" charset="-78"/>
              <a:cs typeface="Microsoft Uighur" pitchFamily="2" charset="-78"/>
            </a:endParaRPr>
          </a:p>
          <a:p>
            <a:pPr algn="r">
              <a:buNone/>
            </a:pP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مقدارسری فوریه تابع به </a:t>
            </a:r>
            <a:r>
              <a:rPr lang="en-US" dirty="0" smtClean="0">
                <a:latin typeface="Microsoft Uighur" pitchFamily="2" charset="-78"/>
                <a:cs typeface="Microsoft Uighur" pitchFamily="2" charset="-78"/>
              </a:rPr>
              <a:t> </a:t>
            </a: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برابر</a:t>
            </a:r>
            <a:r>
              <a:rPr lang="en-US" dirty="0" smtClean="0">
                <a:latin typeface="Microsoft Uighur" pitchFamily="2" charset="-78"/>
                <a:cs typeface="Microsoft Uighur" pitchFamily="2" charset="-78"/>
              </a:rPr>
              <a:t>F(  </a:t>
            </a: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  </a:t>
            </a:r>
            <a:r>
              <a:rPr lang="en-US" dirty="0" smtClean="0">
                <a:latin typeface="Microsoft Uighur" pitchFamily="2" charset="-78"/>
                <a:cs typeface="Microsoft Uighur" pitchFamily="2" charset="-78"/>
              </a:rPr>
              <a:t>)</a:t>
            </a: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پیوسته باشد آنگاه</a:t>
            </a:r>
            <a:r>
              <a:rPr lang="en-US" dirty="0" smtClean="0">
                <a:latin typeface="Microsoft Uighur" pitchFamily="2" charset="-78"/>
                <a:cs typeface="Microsoft Uighur" pitchFamily="2" charset="-78"/>
              </a:rPr>
              <a:t>    </a:t>
            </a: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در</a:t>
            </a:r>
            <a:r>
              <a:rPr lang="en-US" dirty="0" smtClean="0">
                <a:latin typeface="Microsoft Uighur" pitchFamily="2" charset="-78"/>
                <a:cs typeface="Microsoft Uighur" pitchFamily="2" charset="-78"/>
              </a:rPr>
              <a:t> F(x)</a:t>
            </a: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 اگر</a:t>
            </a:r>
            <a:r>
              <a:rPr lang="en-US" dirty="0" smtClean="0">
                <a:latin typeface="Microsoft Uighur" pitchFamily="2" charset="-78"/>
                <a:cs typeface="Microsoft Uighur" pitchFamily="2" charset="-78"/>
              </a:rPr>
              <a:t>(a</a:t>
            </a:r>
          </a:p>
          <a:p>
            <a:pPr algn="r">
              <a:buNone/>
            </a:pPr>
            <a:r>
              <a:rPr lang="en-US" dirty="0" smtClean="0"/>
              <a:t>x=</a:t>
            </a: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ازای         </a:t>
            </a:r>
          </a:p>
          <a:p>
            <a:pPr algn="r">
              <a:buNone/>
            </a:pP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                                  می باشد</a:t>
            </a:r>
            <a:r>
              <a:rPr lang="fa-IR" dirty="0" smtClean="0"/>
              <a:t>.</a:t>
            </a:r>
          </a:p>
          <a:p>
            <a:pPr algn="r">
              <a:buNone/>
            </a:pP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را بدست آورید</a:t>
            </a:r>
            <a:r>
              <a:rPr lang="en-US" dirty="0" smtClean="0">
                <a:latin typeface="Microsoft Uighur" pitchFamily="2" charset="-78"/>
                <a:cs typeface="Microsoft Uighur" pitchFamily="2" charset="-78"/>
              </a:rPr>
              <a:t>F(x)</a:t>
            </a: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 مثال – سری فوریه تابع</a:t>
            </a:r>
          </a:p>
          <a:p>
            <a:pPr algn="r">
              <a:buNone/>
            </a:pP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و با استفاده از آن حاصل سری عددی                                 را بدست آورید</a:t>
            </a:r>
            <a:r>
              <a:rPr lang="fa-IR" dirty="0" smtClean="0"/>
              <a:t>.</a:t>
            </a:r>
            <a:endParaRPr lang="fa-IR" dirty="0" smtClean="0">
              <a:latin typeface="Microsoft Uighur" pitchFamily="2" charset="-78"/>
              <a:cs typeface="Microsoft Uighur" pitchFamily="2" charset="-78"/>
            </a:endParaRPr>
          </a:p>
          <a:p>
            <a:pPr algn="r">
              <a:buNone/>
            </a:pP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حل – تابع زوج است. پس  </a:t>
            </a:r>
            <a:endParaRPr lang="en-US" dirty="0" smtClean="0">
              <a:latin typeface="Microsoft Uighur" pitchFamily="2" charset="-78"/>
              <a:cs typeface="Microsoft Uighur" pitchFamily="2" charset="-78"/>
            </a:endParaRPr>
          </a:p>
          <a:p>
            <a:pPr algn="r">
              <a:buNone/>
            </a:pP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می باشد.</a:t>
            </a:r>
            <a:r>
              <a:rPr lang="en-US" dirty="0" smtClean="0">
                <a:latin typeface="Microsoft Uighur" pitchFamily="2" charset="-78"/>
                <a:cs typeface="Microsoft Uighur" pitchFamily="2" charset="-78"/>
              </a:rPr>
              <a:t>L=</a:t>
            </a:r>
            <a:r>
              <a:rPr lang="en-US" dirty="0" smtClean="0">
                <a:latin typeface="Microsoft Uighur" pitchFamily="2" charset="-78"/>
                <a:cs typeface="Microsoft Uighur" pitchFamily="2" charset="-78"/>
                <a:sym typeface="Symbol"/>
              </a:rPr>
              <a:t></a:t>
            </a: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پس </a:t>
            </a:r>
            <a:r>
              <a:rPr lang="en-US" dirty="0" smtClean="0">
                <a:latin typeface="Microsoft Uighur" pitchFamily="2" charset="-78"/>
                <a:cs typeface="Microsoft Uighur" pitchFamily="2" charset="-78"/>
              </a:rPr>
              <a:t> P=2L=2</a:t>
            </a:r>
            <a:r>
              <a:rPr lang="en-US" dirty="0" smtClean="0">
                <a:latin typeface="Microsoft Uighur" pitchFamily="2" charset="-78"/>
                <a:cs typeface="Microsoft Uighur" pitchFamily="2" charset="-78"/>
                <a:sym typeface="Symbol"/>
              </a:rPr>
              <a:t></a:t>
            </a:r>
            <a:r>
              <a:rPr lang="en-US" dirty="0" smtClean="0">
                <a:latin typeface="Microsoft Uighur" pitchFamily="2" charset="-78"/>
                <a:cs typeface="Microsoft Uighur" pitchFamily="2" charset="-78"/>
              </a:rPr>
              <a:t> </a:t>
            </a: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دوره تناوب</a:t>
            </a:r>
            <a:endParaRPr lang="en-US" dirty="0" smtClean="0">
              <a:latin typeface="Microsoft Uighur" pitchFamily="2" charset="-78"/>
              <a:cs typeface="Microsoft Uighur" pitchFamily="2" charset="-78"/>
            </a:endParaRPr>
          </a:p>
          <a:p>
            <a:pPr algn="r">
              <a:buNone/>
            </a:pPr>
            <a:endParaRPr lang="en-US" dirty="0" smtClean="0">
              <a:latin typeface="Microsoft Uighur" pitchFamily="2" charset="-78"/>
              <a:cs typeface="Microsoft Uighur" pitchFamily="2" charset="-78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2653145"/>
            <a:ext cx="152400" cy="166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2590800"/>
            <a:ext cx="2095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3048000"/>
            <a:ext cx="228600" cy="249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3429000"/>
            <a:ext cx="15811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43400" y="4343400"/>
            <a:ext cx="12096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1200" y="4876800"/>
            <a:ext cx="65722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1001" y="4876800"/>
            <a:ext cx="4419600" cy="1826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3886200"/>
            <a:ext cx="2819400" cy="1056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066800" y="3657600"/>
            <a:ext cx="44767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667000" y="4648200"/>
            <a:ext cx="1524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352550" y="5048250"/>
            <a:ext cx="4000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581401" y="2819400"/>
            <a:ext cx="1500188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696200" y="2514600"/>
            <a:ext cx="447423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410200" y="2514600"/>
            <a:ext cx="152400" cy="239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467600" y="2971800"/>
            <a:ext cx="204787" cy="279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172200" y="3886200"/>
            <a:ext cx="552450" cy="373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33400" y="6172200"/>
            <a:ext cx="476250" cy="322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8" name="Picture 8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990600" y="3581400"/>
            <a:ext cx="476250" cy="322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9" name="Picture 9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667000" y="4572000"/>
            <a:ext cx="20955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/>
          <a:lstStyle/>
          <a:p>
            <a:pPr algn="r" rtl="1">
              <a:buNone/>
            </a:pP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در </a:t>
            </a:r>
            <a:r>
              <a:rPr lang="en-US" dirty="0" smtClean="0">
                <a:latin typeface="Microsoft Uighur" pitchFamily="2" charset="-78"/>
                <a:cs typeface="Microsoft Uighur" pitchFamily="2" charset="-78"/>
              </a:rPr>
              <a:t>X=0</a:t>
            </a: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 که  تابع پیوسته است</a:t>
            </a: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، طبق فرضیه دیریکله داریم</a:t>
            </a: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:</a:t>
            </a:r>
            <a:endParaRPr lang="en-US" dirty="0" smtClean="0">
              <a:latin typeface="Microsoft Uighur" pitchFamily="2" charset="-78"/>
              <a:cs typeface="Microsoft Uighur" pitchFamily="2" charset="-78"/>
            </a:endParaRPr>
          </a:p>
          <a:p>
            <a:pPr algn="r">
              <a:buNone/>
            </a:pPr>
            <a:endParaRPr lang="en-US" dirty="0" smtClean="0">
              <a:latin typeface="Microsoft Uighur" pitchFamily="2" charset="-78"/>
              <a:cs typeface="Microsoft Uighur" pitchFamily="2" charset="-78"/>
            </a:endParaRPr>
          </a:p>
          <a:p>
            <a:pPr algn="r">
              <a:buNone/>
            </a:pPr>
            <a:endParaRPr lang="en-US" dirty="0" smtClean="0">
              <a:latin typeface="Microsoft Uighur" pitchFamily="2" charset="-78"/>
              <a:cs typeface="Microsoft Uighur" pitchFamily="2" charset="-78"/>
            </a:endParaRPr>
          </a:p>
          <a:p>
            <a:pPr algn="r">
              <a:buNone/>
            </a:pPr>
            <a:endParaRPr lang="en-US" dirty="0" smtClean="0">
              <a:latin typeface="Microsoft Uighur" pitchFamily="2" charset="-78"/>
              <a:cs typeface="Microsoft Uighur" pitchFamily="2" charset="-78"/>
            </a:endParaRPr>
          </a:p>
          <a:p>
            <a:pPr algn="r">
              <a:buNone/>
            </a:pP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مفروض است. در سری </a:t>
            </a:r>
            <a:r>
              <a:rPr lang="en-US" dirty="0" smtClean="0">
                <a:latin typeface="Microsoft Uighur" pitchFamily="2" charset="-78"/>
                <a:cs typeface="Microsoft Uighur" pitchFamily="2" charset="-78"/>
              </a:rPr>
              <a:t>F(x)=e-x</a:t>
            </a: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و </a:t>
            </a:r>
            <a:r>
              <a:rPr lang="en-US" dirty="0" smtClean="0">
                <a:latin typeface="Microsoft Uighur" pitchFamily="2" charset="-78"/>
                <a:cs typeface="Microsoft Uighur" pitchFamily="2" charset="-78"/>
              </a:rPr>
              <a:t>0&lt;x&lt;2</a:t>
            </a: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 مثال – تابع</a:t>
            </a:r>
          </a:p>
          <a:p>
            <a:pPr algn="r">
              <a:buNone/>
            </a:pP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فوریه این تابع مقدار                را بدست آورید. </a:t>
            </a:r>
          </a:p>
          <a:p>
            <a:pPr algn="r">
              <a:buNone/>
            </a:pP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تناوبی است با تناوب</a:t>
            </a:r>
            <a:r>
              <a:rPr lang="en-US" dirty="0" smtClean="0">
                <a:latin typeface="Microsoft Uighur" pitchFamily="2" charset="-78"/>
                <a:cs typeface="Microsoft Uighur" pitchFamily="2" charset="-78"/>
              </a:rPr>
              <a:t>F(x)</a:t>
            </a: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 حل-</a:t>
            </a:r>
          </a:p>
          <a:p>
            <a:pPr algn="r">
              <a:buNone/>
            </a:pPr>
            <a:r>
              <a:rPr lang="en-US" dirty="0" smtClean="0">
                <a:latin typeface="Microsoft Uighur" pitchFamily="2" charset="-78"/>
                <a:cs typeface="Microsoft Uighur" pitchFamily="2" charset="-78"/>
              </a:rPr>
              <a:t>F(x),P=2L=4</a:t>
            </a:r>
          </a:p>
          <a:p>
            <a:pPr algn="r">
              <a:buNone/>
            </a:pPr>
            <a:r>
              <a:rPr lang="en-US" dirty="0" smtClean="0">
                <a:latin typeface="Microsoft Uighur" pitchFamily="2" charset="-78"/>
                <a:cs typeface="Microsoft Uighur" pitchFamily="2" charset="-78"/>
              </a:rPr>
              <a:t>L=2</a:t>
            </a:r>
          </a:p>
          <a:p>
            <a:pPr algn="r">
              <a:buNone/>
            </a:pP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371600"/>
            <a:ext cx="32289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3276601"/>
            <a:ext cx="6762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4825" y="3810000"/>
            <a:ext cx="4067175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71987" y="5486400"/>
            <a:ext cx="20002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57400" y="3886200"/>
            <a:ext cx="56321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95800" y="5486400"/>
            <a:ext cx="20955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5800" y="1371600"/>
            <a:ext cx="219075" cy="344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315200" y="4343400"/>
            <a:ext cx="514350" cy="311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71" name="Picture 7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772400" y="3886200"/>
            <a:ext cx="43276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72" name="Picture 8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629400" y="2971800"/>
            <a:ext cx="3937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73" name="Picture 9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096000" y="2971800"/>
            <a:ext cx="421377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4114800"/>
          </a:xfrm>
        </p:spPr>
        <p:txBody>
          <a:bodyPr>
            <a:normAutofit fontScale="90000"/>
          </a:bodyPr>
          <a:lstStyle/>
          <a:p>
            <a:pPr algn="r" rtl="1">
              <a:lnSpc>
                <a:spcPct val="150000"/>
              </a:lnSpc>
            </a:pPr>
            <a:r>
              <a:rPr lang="fa-IR" sz="4000" b="1" dirty="0" smtClean="0">
                <a:cs typeface="B Nazanin" pitchFamily="2" charset="-78"/>
              </a:rPr>
              <a:t>سرفصل مطالب:</a:t>
            </a:r>
            <a:br>
              <a:rPr lang="fa-IR" sz="4000" b="1" dirty="0" smtClean="0">
                <a:cs typeface="B Nazanin" pitchFamily="2" charset="-78"/>
              </a:rPr>
            </a:br>
            <a:r>
              <a:rPr lang="fa-IR" sz="3600" dirty="0" smtClean="0">
                <a:cs typeface="B Nazanin" pitchFamily="2" charset="-78"/>
              </a:rPr>
              <a:t>- آنالیز فوریه (سری فوریه، انتگرال فوریه و تبدیل فوریه)</a:t>
            </a:r>
            <a:br>
              <a:rPr lang="fa-IR" sz="3600" dirty="0" smtClean="0">
                <a:cs typeface="B Nazanin" pitchFamily="2" charset="-78"/>
              </a:rPr>
            </a:br>
            <a:r>
              <a:rPr lang="fa-IR" sz="3600" dirty="0" smtClean="0">
                <a:cs typeface="B Nazanin" pitchFamily="2" charset="-78"/>
              </a:rPr>
              <a:t>- معادلات با مشتقات جزئی</a:t>
            </a:r>
            <a:br>
              <a:rPr lang="fa-IR" sz="3600" dirty="0" smtClean="0">
                <a:cs typeface="B Nazanin" pitchFamily="2" charset="-78"/>
              </a:rPr>
            </a:br>
            <a:r>
              <a:rPr lang="fa-IR" sz="3600" dirty="0" smtClean="0">
                <a:cs typeface="B Nazanin" pitchFamily="2" charset="-78"/>
              </a:rPr>
              <a:t>- توابع مختلط</a:t>
            </a:r>
            <a:br>
              <a:rPr lang="fa-IR" sz="3600" dirty="0" smtClean="0">
                <a:cs typeface="B Nazanin" pitchFamily="2" charset="-78"/>
              </a:rPr>
            </a:br>
            <a:r>
              <a:rPr lang="fa-IR" sz="3600" dirty="0" smtClean="0">
                <a:cs typeface="B Nazanin" pitchFamily="2" charset="-78"/>
              </a:rPr>
              <a:t>- انتگراگیری از توابع مختلط</a:t>
            </a:r>
            <a:endParaRPr lang="en-US" sz="4000" b="1" dirty="0">
              <a:cs typeface="B Nazanin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94186" y="4876800"/>
            <a:ext cx="689261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3600" b="1" dirty="0" smtClean="0">
                <a:cs typeface="B Nazanin" pitchFamily="2" charset="-78"/>
              </a:rPr>
              <a:t>مرجع درس:</a:t>
            </a:r>
          </a:p>
          <a:p>
            <a:pPr algn="r" rtl="1"/>
            <a:r>
              <a:rPr lang="fa-IR" sz="3200" dirty="0" smtClean="0">
                <a:cs typeface="B Nazanin" pitchFamily="2" charset="-78"/>
              </a:rPr>
              <a:t>ریاضی مهندسی      نویسنده: دکتر عبدالله شیدفر</a:t>
            </a:r>
            <a:endParaRPr lang="en-US" sz="3200" dirty="0">
              <a:cs typeface="B Nazanin" pitchFamily="2" charset="-78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/>
              <a:t>سری فوریه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>
              <a:buNone/>
            </a:pP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فرض تابع </a:t>
            </a:r>
            <a:r>
              <a:rPr lang="en-US" dirty="0" smtClean="0">
                <a:latin typeface="Microsoft Uighur" pitchFamily="2" charset="-78"/>
                <a:cs typeface="Microsoft Uighur" pitchFamily="2" charset="-78"/>
              </a:rPr>
              <a:t>F(x)</a:t>
            </a: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 تابعی متناوب با دوره تناوب </a:t>
            </a:r>
            <a:r>
              <a:rPr lang="en-US" dirty="0" smtClean="0">
                <a:latin typeface="Microsoft Uighur" pitchFamily="2" charset="-78"/>
                <a:cs typeface="Microsoft Uighur" pitchFamily="2" charset="-78"/>
              </a:rPr>
              <a:t>P=2L</a:t>
            </a: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 باشد. آنگاه می توان تابع مذکور را به صورت مجموعی از جملات سینوسی و کسینوسی با آرگومان های  مختلف که به سری فرویه تابع موسوم است. به صورت زیر نوشت: </a:t>
            </a:r>
            <a:endParaRPr lang="en-US" dirty="0" smtClean="0">
              <a:latin typeface="Microsoft Uighur" pitchFamily="2" charset="-78"/>
              <a:cs typeface="Microsoft Uighur" pitchFamily="2" charset="-78"/>
            </a:endParaRPr>
          </a:p>
          <a:p>
            <a:pPr algn="just" rtl="1">
              <a:buNone/>
            </a:pPr>
            <a:endParaRPr lang="en-US" dirty="0" smtClean="0"/>
          </a:p>
          <a:p>
            <a:pPr algn="r" rtl="1">
              <a:buNone/>
            </a:pPr>
            <a:endParaRPr lang="en-US" dirty="0"/>
          </a:p>
          <a:p>
            <a:pPr algn="r" rtl="1">
              <a:buNone/>
            </a:pP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که در آن </a:t>
            </a:r>
            <a:r>
              <a:rPr lang="en-US" dirty="0" smtClean="0">
                <a:latin typeface="Microsoft Uighur" pitchFamily="2" charset="-78"/>
                <a:cs typeface="Microsoft Uighur" pitchFamily="2" charset="-78"/>
              </a:rPr>
              <a:t>a</a:t>
            </a:r>
            <a:r>
              <a:rPr lang="en-US" sz="1600" dirty="0" smtClean="0">
                <a:latin typeface="Microsoft Uighur" pitchFamily="2" charset="-78"/>
                <a:cs typeface="Microsoft Uighur" pitchFamily="2" charset="-78"/>
              </a:rPr>
              <a:t>0</a:t>
            </a:r>
            <a:r>
              <a:rPr lang="en-US" dirty="0" smtClean="0">
                <a:latin typeface="Microsoft Uighur" pitchFamily="2" charset="-78"/>
                <a:cs typeface="Microsoft Uighur" pitchFamily="2" charset="-78"/>
              </a:rPr>
              <a:t>, </a:t>
            </a:r>
            <a:r>
              <a:rPr lang="en-US" sz="2800" dirty="0" err="1" smtClean="0">
                <a:latin typeface="Microsoft Uighur" pitchFamily="2" charset="-78"/>
                <a:cs typeface="Microsoft Uighur" pitchFamily="2" charset="-78"/>
              </a:rPr>
              <a:t>b</a:t>
            </a:r>
            <a:r>
              <a:rPr lang="en-US" sz="2000" dirty="0" err="1" smtClean="0">
                <a:latin typeface="Microsoft Uighur" pitchFamily="2" charset="-78"/>
                <a:cs typeface="Microsoft Uighur" pitchFamily="2" charset="-78"/>
              </a:rPr>
              <a:t>n</a:t>
            </a:r>
            <a:r>
              <a:rPr lang="en-US" dirty="0" smtClean="0">
                <a:latin typeface="Microsoft Uighur" pitchFamily="2" charset="-78"/>
                <a:cs typeface="Microsoft Uighur" pitchFamily="2" charset="-78"/>
              </a:rPr>
              <a:t> </a:t>
            </a:r>
            <a:r>
              <a:rPr lang="en-US" sz="3200" dirty="0" smtClean="0">
                <a:latin typeface="Microsoft Uighur" pitchFamily="2" charset="-78"/>
                <a:cs typeface="Microsoft Uighur" pitchFamily="2" charset="-78"/>
              </a:rPr>
              <a:t>, a</a:t>
            </a:r>
            <a:r>
              <a:rPr lang="en-US" sz="2000" dirty="0" smtClean="0">
                <a:latin typeface="Microsoft Uighur" pitchFamily="2" charset="-78"/>
                <a:cs typeface="Microsoft Uighur" pitchFamily="2" charset="-78"/>
              </a:rPr>
              <a:t>n</a:t>
            </a:r>
            <a:r>
              <a:rPr lang="en-US" dirty="0" smtClean="0">
                <a:latin typeface="Microsoft Uighur" pitchFamily="2" charset="-78"/>
                <a:cs typeface="Microsoft Uighur" pitchFamily="2" charset="-78"/>
              </a:rPr>
              <a:t> </a:t>
            </a: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ضرائب سری فوریه نامیده می شود و از روابط زیر محاسبه می شوند.</a:t>
            </a:r>
            <a:endParaRPr lang="en-US" dirty="0" smtClean="0">
              <a:latin typeface="Microsoft Uighur" pitchFamily="2" charset="-78"/>
              <a:cs typeface="Microsoft Uighur" pitchFamily="2" charset="-78"/>
            </a:endParaRPr>
          </a:p>
          <a:p>
            <a:pPr algn="r" rtl="1">
              <a:buNone/>
            </a:pPr>
            <a:endParaRPr lang="en-US" dirty="0" smtClean="0"/>
          </a:p>
        </p:txBody>
      </p:sp>
      <p:pic>
        <p:nvPicPr>
          <p:cNvPr id="5" name="Picture 4" descr="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4648200"/>
            <a:ext cx="8001000" cy="2057400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4825" y="3219450"/>
            <a:ext cx="521017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400" y="2057400"/>
            <a:ext cx="4445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3352800"/>
            <a:ext cx="6667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" y="3352800"/>
            <a:ext cx="681038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24375" y="3386138"/>
            <a:ext cx="95250" cy="8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flipH="1" flipV="1">
            <a:off x="1295400" y="3505200"/>
            <a:ext cx="2667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219200"/>
          </a:xfrm>
        </p:spPr>
        <p:txBody>
          <a:bodyPr>
            <a:normAutofit fontScale="90000"/>
          </a:bodyPr>
          <a:lstStyle/>
          <a:p>
            <a:pPr algn="ctr" rtl="1"/>
            <a:r>
              <a:rPr lang="fa-IR" b="1" dirty="0" smtClean="0"/>
              <a:t>ضرائب </a:t>
            </a:r>
            <a:r>
              <a:rPr lang="en-US" b="1" dirty="0" smtClean="0"/>
              <a:t>a</a:t>
            </a:r>
            <a:r>
              <a:rPr lang="en-US" b="1" baseline="-25000" dirty="0" smtClean="0"/>
              <a:t>0, </a:t>
            </a:r>
            <a:r>
              <a:rPr lang="en-US" b="1" dirty="0" err="1" smtClean="0"/>
              <a:t>b</a:t>
            </a:r>
            <a:r>
              <a:rPr lang="en-US" b="1" baseline="-25000" dirty="0" err="1" smtClean="0"/>
              <a:t>n</a:t>
            </a:r>
            <a:r>
              <a:rPr lang="en-US" b="1" dirty="0" smtClean="0"/>
              <a:t> , a</a:t>
            </a:r>
            <a:r>
              <a:rPr lang="en-US" b="1" baseline="-25000" dirty="0" smtClean="0"/>
              <a:t>n</a:t>
            </a:r>
            <a:r>
              <a:rPr lang="fa-IR" b="1" dirty="0" smtClean="0"/>
              <a:t>  برای توابع زوج و فرد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>
              <a:buNone/>
            </a:pPr>
            <a:r>
              <a:rPr lang="fa-IR" dirty="0" smtClean="0"/>
              <a:t>اگر تابع </a:t>
            </a:r>
            <a:r>
              <a:rPr lang="en-US" dirty="0" smtClean="0"/>
              <a:t>f(x)</a:t>
            </a:r>
            <a:r>
              <a:rPr lang="fa-IR" dirty="0" smtClean="0"/>
              <a:t> در فاصله </a:t>
            </a:r>
            <a:r>
              <a:rPr lang="en-US" dirty="0" smtClean="0"/>
              <a:t>L </a:t>
            </a:r>
            <a:r>
              <a:rPr lang="fa-IR" dirty="0" smtClean="0"/>
              <a:t> و </a:t>
            </a:r>
            <a:r>
              <a:rPr lang="en-US" dirty="0" smtClean="0"/>
              <a:t>–L</a:t>
            </a:r>
            <a:r>
              <a:rPr lang="fa-IR" dirty="0" smtClean="0"/>
              <a:t> زوج باشد، گسترش فوریه آن بصورت زیر نوشته می شود.</a:t>
            </a:r>
            <a:endParaRPr lang="en-US" dirty="0" smtClean="0"/>
          </a:p>
          <a:p>
            <a:pPr algn="just" rtl="1">
              <a:buNone/>
            </a:pPr>
            <a:endParaRPr lang="en-US" dirty="0" smtClean="0"/>
          </a:p>
          <a:p>
            <a:pPr algn="just" rtl="1">
              <a:buNone/>
            </a:pPr>
            <a:endParaRPr lang="en-US" dirty="0" smtClean="0"/>
          </a:p>
          <a:p>
            <a:pPr algn="just" rtl="1">
              <a:buNone/>
            </a:pPr>
            <a:endParaRPr lang="en-US" dirty="0" smtClean="0"/>
          </a:p>
          <a:p>
            <a:pPr algn="just" rtl="1">
              <a:buNone/>
            </a:pPr>
            <a:r>
              <a:rPr lang="fa-IR" dirty="0" smtClean="0"/>
              <a:t>اگر تابع </a:t>
            </a:r>
            <a:r>
              <a:rPr lang="en-US" dirty="0" smtClean="0"/>
              <a:t>f(x)</a:t>
            </a:r>
            <a:r>
              <a:rPr lang="fa-IR" dirty="0" smtClean="0"/>
              <a:t> در فاصله </a:t>
            </a:r>
            <a:r>
              <a:rPr lang="en-US" dirty="0" smtClean="0"/>
              <a:t>–L</a:t>
            </a:r>
            <a:r>
              <a:rPr lang="fa-IR" dirty="0" smtClean="0"/>
              <a:t> و </a:t>
            </a:r>
            <a:r>
              <a:rPr lang="en-US" dirty="0" smtClean="0"/>
              <a:t>L </a:t>
            </a:r>
            <a:r>
              <a:rPr lang="fa-IR" dirty="0" smtClean="0"/>
              <a:t> فرد باشد، بسط فوریه آن بصورت زیر است.</a:t>
            </a:r>
            <a:endParaRPr lang="en-US" dirty="0" smtClean="0"/>
          </a:p>
          <a:p>
            <a:pPr algn="just" rtl="1">
              <a:buNone/>
            </a:pPr>
            <a:endParaRPr lang="en-US" dirty="0" smtClean="0"/>
          </a:p>
          <a:p>
            <a:pPr algn="just" rtl="1">
              <a:buNone/>
            </a:pPr>
            <a:endParaRPr lang="en-US" dirty="0" smtClean="0"/>
          </a:p>
          <a:p>
            <a:pPr algn="just" rtl="1">
              <a:buNone/>
            </a:pPr>
            <a:endParaRPr lang="en-US" dirty="0" smtClean="0"/>
          </a:p>
          <a:p>
            <a:pPr algn="r">
              <a:buNone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514600"/>
            <a:ext cx="3429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4838700"/>
            <a:ext cx="3276600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2895600"/>
            <a:ext cx="488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51816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" y="2895600"/>
            <a:ext cx="547255" cy="343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86600" y="4343400"/>
            <a:ext cx="530369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0" y="5257800"/>
            <a:ext cx="530371" cy="333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/>
          <a:lstStyle/>
          <a:p>
            <a:pPr algn="r" rtl="1">
              <a:buNone/>
            </a:pP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مثال-سری فوریه تابع </a:t>
            </a:r>
            <a:r>
              <a:rPr lang="en-US" dirty="0" smtClean="0">
                <a:latin typeface="Microsoft Uighur" pitchFamily="2" charset="-78"/>
                <a:cs typeface="Microsoft Uighur" pitchFamily="2" charset="-78"/>
              </a:rPr>
              <a:t>F(x)</a:t>
            </a: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 را بدست آورید</a:t>
            </a:r>
            <a:r>
              <a:rPr lang="fa-IR" dirty="0" smtClean="0"/>
              <a:t>.</a:t>
            </a:r>
          </a:p>
          <a:p>
            <a:pPr algn="r" rtl="1">
              <a:buNone/>
            </a:pPr>
            <a:endParaRPr lang="fa-IR" dirty="0" smtClean="0"/>
          </a:p>
          <a:p>
            <a:pPr algn="r" rtl="1">
              <a:buNone/>
            </a:pPr>
            <a:endParaRPr lang="fa-IR" dirty="0" smtClean="0"/>
          </a:p>
          <a:p>
            <a:pPr algn="r" rtl="1">
              <a:buNone/>
            </a:pPr>
            <a:endParaRPr lang="fa-IR" dirty="0" smtClean="0"/>
          </a:p>
          <a:p>
            <a:pPr algn="r" rtl="1">
              <a:buNone/>
            </a:pPr>
            <a:endParaRPr lang="fa-IR" dirty="0" smtClean="0"/>
          </a:p>
          <a:p>
            <a:pPr algn="r" rtl="1">
              <a:buNone/>
            </a:pPr>
            <a:endParaRPr lang="fa-IR" dirty="0" smtClean="0"/>
          </a:p>
          <a:p>
            <a:pPr algn="r" rtl="1">
              <a:buNone/>
            </a:pP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حل= تابع </a:t>
            </a:r>
            <a:r>
              <a:rPr lang="en-US" dirty="0" smtClean="0">
                <a:latin typeface="Microsoft Uighur" pitchFamily="2" charset="-78"/>
                <a:cs typeface="Microsoft Uighur" pitchFamily="2" charset="-78"/>
              </a:rPr>
              <a:t>F(x)</a:t>
            </a: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 زوج است ، پس0</a:t>
            </a:r>
            <a:r>
              <a:rPr lang="en-US" dirty="0" err="1" smtClean="0">
                <a:latin typeface="Microsoft Uighur" pitchFamily="2" charset="-78"/>
                <a:cs typeface="Microsoft Uighur" pitchFamily="2" charset="-78"/>
              </a:rPr>
              <a:t>bn</a:t>
            </a:r>
            <a:r>
              <a:rPr lang="en-US" dirty="0" smtClean="0">
                <a:latin typeface="Microsoft Uighur" pitchFamily="2" charset="-78"/>
                <a:cs typeface="Microsoft Uighur" pitchFamily="2" charset="-78"/>
              </a:rPr>
              <a:t>=</a:t>
            </a:r>
            <a:endParaRPr lang="fa-IR" dirty="0" smtClean="0">
              <a:latin typeface="Microsoft Uighur" pitchFamily="2" charset="-78"/>
              <a:cs typeface="Microsoft Uighur" pitchFamily="2" charset="-78"/>
            </a:endParaRPr>
          </a:p>
          <a:p>
            <a:pPr algn="r" rtl="1">
              <a:buNone/>
            </a:pP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قدم دوم: دوره تناوب </a:t>
            </a:r>
            <a:r>
              <a:rPr lang="en-US" dirty="0" smtClean="0">
                <a:latin typeface="Microsoft Uighur" pitchFamily="2" charset="-78"/>
                <a:cs typeface="Microsoft Uighur" pitchFamily="2" charset="-78"/>
              </a:rPr>
              <a:t>F(x)</a:t>
            </a: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 برابر                       می باشد.</a:t>
            </a:r>
          </a:p>
          <a:p>
            <a:pPr algn="r" rtl="1">
              <a:buNone/>
            </a:pP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قدم سوم: محاسبه </a:t>
            </a:r>
            <a:r>
              <a:rPr lang="en-US" dirty="0" smtClean="0">
                <a:latin typeface="Microsoft Uighur" pitchFamily="2" charset="-78"/>
                <a:cs typeface="Microsoft Uighur" pitchFamily="2" charset="-78"/>
              </a:rPr>
              <a:t>a</a:t>
            </a:r>
            <a:r>
              <a:rPr lang="en-US" sz="1400" dirty="0" smtClean="0">
                <a:latin typeface="Microsoft Uighur" pitchFamily="2" charset="-78"/>
                <a:cs typeface="Microsoft Uighur" pitchFamily="2" charset="-78"/>
              </a:rPr>
              <a:t>n</a:t>
            </a:r>
            <a:r>
              <a:rPr lang="en-US" dirty="0" smtClean="0">
                <a:latin typeface="Microsoft Uighur" pitchFamily="2" charset="-78"/>
                <a:cs typeface="Microsoft Uighur" pitchFamily="2" charset="-78"/>
              </a:rPr>
              <a:t> </a:t>
            </a: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. چون برای محاسبه </a:t>
            </a:r>
            <a:r>
              <a:rPr lang="en-US" dirty="0" smtClean="0">
                <a:latin typeface="Microsoft Uighur" pitchFamily="2" charset="-78"/>
                <a:cs typeface="Microsoft Uighur" pitchFamily="2" charset="-78"/>
              </a:rPr>
              <a:t>a</a:t>
            </a:r>
            <a:r>
              <a:rPr lang="en-US" sz="1400" dirty="0" smtClean="0">
                <a:latin typeface="Microsoft Uighur" pitchFamily="2" charset="-78"/>
                <a:cs typeface="Microsoft Uighur" pitchFamily="2" charset="-78"/>
              </a:rPr>
              <a:t>n</a:t>
            </a: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 ، ضابطه </a:t>
            </a:r>
            <a:r>
              <a:rPr lang="en-US" dirty="0" smtClean="0">
                <a:latin typeface="Microsoft Uighur" pitchFamily="2" charset="-78"/>
                <a:cs typeface="Microsoft Uighur" pitchFamily="2" charset="-78"/>
              </a:rPr>
              <a:t>F(x) </a:t>
            </a: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باید معلوم باشدلذا ضابطه </a:t>
            </a:r>
            <a:r>
              <a:rPr lang="en-US" dirty="0" smtClean="0">
                <a:latin typeface="Microsoft Uighur" pitchFamily="2" charset="-78"/>
                <a:cs typeface="Microsoft Uighur" pitchFamily="2" charset="-78"/>
              </a:rPr>
              <a:t>F(x)</a:t>
            </a: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 را بدست می آوریم.</a:t>
            </a:r>
          </a:p>
          <a:p>
            <a:pPr algn="r" rtl="1">
              <a:buNone/>
            </a:pPr>
            <a:endParaRPr lang="en-US" dirty="0" smtClean="0">
              <a:latin typeface="Microsoft Uighur" pitchFamily="2" charset="-78"/>
              <a:cs typeface="Microsoft Uighur" pitchFamily="2" charset="-78"/>
            </a:endParaRPr>
          </a:p>
          <a:p>
            <a:pPr algn="r" rtl="1">
              <a:buNone/>
            </a:pPr>
            <a:endParaRPr lang="en-US" dirty="0"/>
          </a:p>
        </p:txBody>
      </p:sp>
      <p:pic>
        <p:nvPicPr>
          <p:cNvPr id="4" name="Picture 3" descr="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524001"/>
            <a:ext cx="5181600" cy="2274648"/>
          </a:xfrm>
          <a:prstGeom prst="rect">
            <a:avLst/>
          </a:prstGeom>
        </p:spPr>
      </p:pic>
      <p:pic>
        <p:nvPicPr>
          <p:cNvPr id="5" name="Picture 4" descr="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05399" y="4191000"/>
            <a:ext cx="1066801" cy="733425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05400" y="2590800"/>
            <a:ext cx="13335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53200" y="990600"/>
            <a:ext cx="438150" cy="375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67000" y="1524000"/>
            <a:ext cx="2667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1400" y="3810000"/>
            <a:ext cx="4000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62400" y="4724400"/>
            <a:ext cx="438150" cy="375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0" y="4800600"/>
            <a:ext cx="4000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67000" y="1524000"/>
            <a:ext cx="3333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62400" y="4800600"/>
            <a:ext cx="471488" cy="296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93260" y="4800601"/>
            <a:ext cx="484909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77000" y="4343400"/>
            <a:ext cx="471487" cy="29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8" name="Picture 1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05400" y="2514600"/>
            <a:ext cx="20955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990600"/>
            <a:ext cx="8229600" cy="1763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362200"/>
            <a:ext cx="322897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3962400"/>
            <a:ext cx="13430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3400" y="4572000"/>
            <a:ext cx="2876550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5800" y="1066800"/>
            <a:ext cx="2514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9600" y="5181600"/>
            <a:ext cx="530369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914400"/>
            <a:ext cx="28194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676400"/>
            <a:ext cx="60579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4724400"/>
            <a:ext cx="3581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4876800"/>
            <a:ext cx="530369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828800"/>
            <a:ext cx="4743450" cy="227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6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4953000"/>
            <a:ext cx="360045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05400" y="2895600"/>
            <a:ext cx="2381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09800" y="1828800"/>
            <a:ext cx="488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" y="5257800"/>
            <a:ext cx="488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33600" y="1828800"/>
            <a:ext cx="530369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9600" y="5257800"/>
            <a:ext cx="561109" cy="352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05400" y="2895600"/>
            <a:ext cx="20955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7848600" y="1676400"/>
            <a:ext cx="8290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3200" dirty="0" smtClean="0">
                <a:cs typeface="B Nazanin" pitchFamily="2" charset="-78"/>
              </a:rPr>
              <a:t>مثال:</a:t>
            </a:r>
            <a:endParaRPr lang="en-US" sz="3200" dirty="0">
              <a:cs typeface="B Nazanin" pitchFamily="2" charset="-78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343400"/>
          </a:xfrm>
        </p:spPr>
        <p:txBody>
          <a:bodyPr/>
          <a:lstStyle/>
          <a:p>
            <a:pPr algn="r">
              <a:buNone/>
            </a:pP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تابع فرد است</a:t>
            </a:r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endParaRPr lang="en-US" dirty="0" smtClean="0"/>
          </a:p>
          <a:p>
            <a:pPr algn="r">
              <a:buNone/>
            </a:pPr>
            <a:r>
              <a:rPr lang="fa-IR" dirty="0" smtClean="0">
                <a:latin typeface="Microsoft Uighur" pitchFamily="2" charset="-78"/>
                <a:cs typeface="Microsoft Uighur" pitchFamily="2" charset="-78"/>
              </a:rPr>
              <a:t>تکلیف- سری فوریه تابع رابدست آورید؟</a:t>
            </a:r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219200"/>
            <a:ext cx="5962650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3657600"/>
            <a:ext cx="25431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4876800"/>
            <a:ext cx="48768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8C6B4-1EBE-4354-98AB-7DD00D456E85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0" y="4724400"/>
            <a:ext cx="42862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29200" y="5791200"/>
            <a:ext cx="200025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47800" y="2286000"/>
            <a:ext cx="457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286000" y="4648200"/>
            <a:ext cx="4000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286000" y="4648200"/>
            <a:ext cx="409142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29200" y="5715000"/>
            <a:ext cx="20955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2564</TotalTime>
  <Words>356</Words>
  <Application>Microsoft Office PowerPoint</Application>
  <PresentationFormat>On-screen Show (4:3)</PresentationFormat>
  <Paragraphs>75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بسمه تعالی  ریاضی مهندسی (جلسه اول)  مدرس: مقیمی </vt:lpstr>
      <vt:lpstr>سرفصل مطالب: - آنالیز فوریه (سری فوریه، انتگرال فوریه و تبدیل فوریه) - معادلات با مشتقات جزئی - توابع مختلط - انتگراگیری از توابع مختلط</vt:lpstr>
      <vt:lpstr>سری فوریه</vt:lpstr>
      <vt:lpstr>ضرائب a0, bn , an  برای توابع زوج و فرد </vt:lpstr>
      <vt:lpstr>Slide 5</vt:lpstr>
      <vt:lpstr>Slide 6</vt:lpstr>
      <vt:lpstr>Slide 7</vt:lpstr>
      <vt:lpstr>Slide 8</vt:lpstr>
      <vt:lpstr>Slide 9</vt:lpstr>
      <vt:lpstr>Slide 10</vt:lpstr>
      <vt:lpstr>       قضیه دیریکله و بحث  همگرائی: 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DejaVu</dc:creator>
  <cp:lastModifiedBy>moghimi</cp:lastModifiedBy>
  <cp:revision>265</cp:revision>
  <dcterms:created xsi:type="dcterms:W3CDTF">2011-04-13T21:00:13Z</dcterms:created>
  <dcterms:modified xsi:type="dcterms:W3CDTF">2020-02-19T09:34:57Z</dcterms:modified>
</cp:coreProperties>
</file>