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84" r:id="rId2"/>
    <p:sldId id="3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8" autoAdjust="0"/>
    <p:restoredTop sz="94660"/>
  </p:normalViewPr>
  <p:slideViewPr>
    <p:cSldViewPr showGuides="1">
      <p:cViewPr>
        <p:scale>
          <a:sx n="50" d="100"/>
          <a:sy n="50" d="100"/>
        </p:scale>
        <p:origin x="-9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4221A-D613-47BB-84FD-A59692C08C4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E2F1-E58D-41C8-BC35-10469192D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F1BA-F122-42FB-AC61-515E6F70223D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305A-D4DA-4169-B55A-C4F88AC1DB36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4231-78B8-4A0F-97B1-E279D7E6864D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20BD-9A0D-41FF-A135-44E1E9748818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54E8-A985-49D0-9BDA-6BAE07A9BEF1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BFD4-1C0D-44AA-B146-591A75A73EC8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D42-3C86-428A-8D67-A312640685C0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1121-3F80-4F85-81F0-C0DF91FB8429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DA8E-9C9C-45D2-8D94-6A77BD909C6C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D5BF-82A5-4B94-95F9-77FC335C380A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3215-F758-4152-953F-34B0A5FD969A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AB4E6-2AAB-41D3-AED8-0F3009B22374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3.png"/><Relationship Id="rId7" Type="http://schemas.openxmlformats.org/officeDocument/2006/relationships/image" Target="../media/image1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7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6.png"/><Relationship Id="rId2" Type="http://schemas.openxmlformats.org/officeDocument/2006/relationships/image" Target="../media/image3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5" Type="http://schemas.openxmlformats.org/officeDocument/2006/relationships/image" Target="../media/image49.png"/><Relationship Id="rId10" Type="http://schemas.openxmlformats.org/officeDocument/2006/relationships/image" Target="../media/image31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1.png"/><Relationship Id="rId7" Type="http://schemas.openxmlformats.org/officeDocument/2006/relationships/image" Target="../media/image1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7.png"/><Relationship Id="rId5" Type="http://schemas.openxmlformats.org/officeDocument/2006/relationships/image" Target="../media/image53.png"/><Relationship Id="rId10" Type="http://schemas.openxmlformats.org/officeDocument/2006/relationships/image" Target="../media/image56.png"/><Relationship Id="rId4" Type="http://schemas.openxmlformats.org/officeDocument/2006/relationships/image" Target="../media/image52.png"/><Relationship Id="rId9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14.png"/><Relationship Id="rId4" Type="http://schemas.openxmlformats.org/officeDocument/2006/relationships/image" Target="../media/image28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15712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cs typeface="B Titr" pitchFamily="2" charset="-78"/>
              </a:rPr>
              <a:t>بسمه تعالی</a:t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400" b="1" dirty="0" smtClean="0">
                <a:cs typeface="B Titr" pitchFamily="2" charset="-78"/>
              </a:rPr>
              <a:t>ریاضی مهندسی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3200" b="1" dirty="0" smtClean="0">
                <a:cs typeface="B Titr" pitchFamily="2" charset="-78"/>
              </a:rPr>
              <a:t>(جلسه اول)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400" b="1" dirty="0" smtClean="0">
                <a:cs typeface="B Titr" pitchFamily="2" charset="-78"/>
              </a:rPr>
              <a:t>مدرس: مقیمی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51460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مثال- سری فوریه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را بدست آورید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حل-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تابع فرد است. 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دوره تناوب      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P=2L=2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  <a:sym typeface="Wingdings 3"/>
              </a:rPr>
              <a:t>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L=1</a:t>
            </a:r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ضابطه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-1&lt;x&lt;1          ,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  و     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F(x)=x </a:t>
            </a:r>
          </a:p>
          <a:p>
            <a:pPr algn="r" rtl="1">
              <a:buNone/>
            </a:pP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0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 =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a</a:t>
            </a:r>
            <a:r>
              <a:rPr lang="en-US" sz="1600" dirty="0" smtClean="0">
                <a:latin typeface="Microsoft Uighur" pitchFamily="2" charset="-78"/>
                <a:cs typeface="Microsoft Uighur" pitchFamily="2" charset="-78"/>
              </a:rPr>
              <a:t>0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=a</a:t>
            </a:r>
            <a:r>
              <a:rPr lang="en-US" sz="1600" dirty="0" smtClean="0">
                <a:latin typeface="Microsoft Uighur" pitchFamily="2" charset="-78"/>
                <a:cs typeface="Microsoft Uighur" pitchFamily="2" charset="-78"/>
              </a:rPr>
              <a:t>n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1"/>
            <a:ext cx="4676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4191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276975"/>
            <a:ext cx="2733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219200"/>
            <a:ext cx="4095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057400"/>
            <a:ext cx="228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1219200"/>
            <a:ext cx="40914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1066800"/>
            <a:ext cx="40914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1524000"/>
            <a:ext cx="457200" cy="28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2438400"/>
            <a:ext cx="40914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24600"/>
            <a:ext cx="471487" cy="29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2057400"/>
            <a:ext cx="21851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قضیه دیریکله و بحث  همگرائی: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می توان نشان داد که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مقدارسری فوریه تابع به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برابر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 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پیوسته باشد آنگاه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  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در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اگر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(a</a:t>
            </a:r>
          </a:p>
          <a:p>
            <a:pPr algn="r">
              <a:buNone/>
            </a:pPr>
            <a:r>
              <a:rPr lang="en-US" dirty="0" smtClean="0"/>
              <a:t>x=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ازای         </a:t>
            </a: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                                 می باشد</a:t>
            </a:r>
            <a:r>
              <a:rPr lang="fa-IR" dirty="0" smtClean="0"/>
              <a:t>.</a:t>
            </a: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را بدست آورید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مثال – سری فوریه تابع</a:t>
            </a: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و با استفاده از آن حاصل سری عددی                                 را بدست آورید</a:t>
            </a:r>
            <a:r>
              <a:rPr lang="fa-IR" dirty="0" smtClean="0"/>
              <a:t>.</a:t>
            </a:r>
            <a:endParaRPr lang="fa-IR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حل – تابع زوج است. پس  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می باشد.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L=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  <a:sym typeface="Symbol"/>
              </a:rPr>
              <a:t>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پس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P=2L=2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  <a:sym typeface="Symbol"/>
              </a:rPr>
              <a:t>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دوره تناوب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653145"/>
            <a:ext cx="152400" cy="16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90800"/>
            <a:ext cx="20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0"/>
            <a:ext cx="228600" cy="2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429000"/>
            <a:ext cx="1581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343400"/>
            <a:ext cx="1209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876800"/>
            <a:ext cx="6572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1" y="4876800"/>
            <a:ext cx="4419600" cy="182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86200"/>
            <a:ext cx="2819400" cy="105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3657600"/>
            <a:ext cx="4476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4648200"/>
            <a:ext cx="1524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2550" y="5048250"/>
            <a:ext cx="400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1" y="2819400"/>
            <a:ext cx="15001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96200" y="2514600"/>
            <a:ext cx="447423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0200" y="2514600"/>
            <a:ext cx="152400" cy="2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2971800"/>
            <a:ext cx="204787" cy="27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72200" y="3886200"/>
            <a:ext cx="552450" cy="37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" y="6172200"/>
            <a:ext cx="476250" cy="32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90600" y="3581400"/>
            <a:ext cx="476250" cy="32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67000" y="4572000"/>
            <a:ext cx="2095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در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X=0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که  تابع پیوسته است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، طبق فرضیه دیریکله داریم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: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مفروض است. در سری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F(x)=e-x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و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0&lt;x&lt;2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مثال – تابع</a:t>
            </a: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فوریه این تابع مقدار                را بدست آورید. </a:t>
            </a:r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تناوبی است با تناوب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حل-</a:t>
            </a:r>
          </a:p>
          <a:p>
            <a:pPr algn="r">
              <a:buNone/>
            </a:pP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F(x),P=2L=4</a:t>
            </a:r>
          </a:p>
          <a:p>
            <a:pPr algn="r">
              <a:buNone/>
            </a:pP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L=2</a:t>
            </a:r>
          </a:p>
          <a:p>
            <a:pPr algn="r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3228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276601"/>
            <a:ext cx="6762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825" y="3810000"/>
            <a:ext cx="40671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1987" y="5486400"/>
            <a:ext cx="200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886200"/>
            <a:ext cx="56321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5486400"/>
            <a:ext cx="2095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1371600"/>
            <a:ext cx="219075" cy="34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15200" y="4343400"/>
            <a:ext cx="514350" cy="31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72400" y="3886200"/>
            <a:ext cx="43276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2971800"/>
            <a:ext cx="393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2971800"/>
            <a:ext cx="42137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480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fa-IR" sz="4000" b="1" dirty="0" smtClean="0">
                <a:cs typeface="B Nazanin" pitchFamily="2" charset="-78"/>
              </a:rPr>
              <a:t>سرفصل مطالب:</a:t>
            </a:r>
            <a:br>
              <a:rPr lang="fa-IR" sz="4000" b="1" dirty="0" smtClean="0">
                <a:cs typeface="B Nazanin" pitchFamily="2" charset="-78"/>
              </a:rPr>
            </a:br>
            <a:r>
              <a:rPr lang="fa-IR" sz="3600" dirty="0" smtClean="0">
                <a:cs typeface="B Nazanin" pitchFamily="2" charset="-78"/>
              </a:rPr>
              <a:t>- آنالیز فوریه (سری فوریه، انتگرال فوریه و تبدیل فوریه)</a:t>
            </a:r>
            <a:br>
              <a:rPr lang="fa-IR" sz="3600" dirty="0" smtClean="0">
                <a:cs typeface="B Nazanin" pitchFamily="2" charset="-78"/>
              </a:rPr>
            </a:br>
            <a:r>
              <a:rPr lang="fa-IR" sz="3600" dirty="0" smtClean="0">
                <a:cs typeface="B Nazanin" pitchFamily="2" charset="-78"/>
              </a:rPr>
              <a:t>- معادلات با مشتقات جزئی</a:t>
            </a:r>
            <a:br>
              <a:rPr lang="fa-IR" sz="3600" dirty="0" smtClean="0">
                <a:cs typeface="B Nazanin" pitchFamily="2" charset="-78"/>
              </a:rPr>
            </a:br>
            <a:r>
              <a:rPr lang="fa-IR" sz="3600" dirty="0" smtClean="0">
                <a:cs typeface="B Nazanin" pitchFamily="2" charset="-78"/>
              </a:rPr>
              <a:t>- توابع مختلط</a:t>
            </a:r>
            <a:br>
              <a:rPr lang="fa-IR" sz="3600" dirty="0" smtClean="0">
                <a:cs typeface="B Nazanin" pitchFamily="2" charset="-78"/>
              </a:rPr>
            </a:br>
            <a:r>
              <a:rPr lang="fa-IR" sz="3600" dirty="0" smtClean="0">
                <a:cs typeface="B Nazanin" pitchFamily="2" charset="-78"/>
              </a:rPr>
              <a:t>- انتگراگیری از توابع مختلط</a:t>
            </a:r>
            <a:endParaRPr lang="en-US" sz="4000" b="1" dirty="0">
              <a:cs typeface="B Nazani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4186" y="4876800"/>
            <a:ext cx="68926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cs typeface="B Nazanin" pitchFamily="2" charset="-78"/>
              </a:rPr>
              <a:t>مرجع درس: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ریاضی مهندسی      نویسنده: دکتر عبدالله شیدفر</a:t>
            </a:r>
            <a:endParaRPr lang="en-US" sz="3200" dirty="0">
              <a:cs typeface="B Nazanin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سری فوریه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فرض تابع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تابعی متناوب با دوره تناوب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P=2L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باشد. آنگاه می توان تابع مذکور را به صورت مجموعی از جملات سینوسی و کسینوسی با آرگومان های  مختلف که به سری فرویه تابع موسوم است. به صورت زیر نوشت: 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just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که در آن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a</a:t>
            </a:r>
            <a:r>
              <a:rPr lang="en-US" sz="1600" dirty="0" smtClean="0">
                <a:latin typeface="Microsoft Uighur" pitchFamily="2" charset="-78"/>
                <a:cs typeface="Microsoft Uighur" pitchFamily="2" charset="-78"/>
              </a:rPr>
              <a:t>0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, </a:t>
            </a:r>
            <a:r>
              <a:rPr lang="en-US" sz="2800" dirty="0" err="1" smtClean="0">
                <a:latin typeface="Microsoft Uighur" pitchFamily="2" charset="-78"/>
                <a:cs typeface="Microsoft Uighur" pitchFamily="2" charset="-78"/>
              </a:rPr>
              <a:t>b</a:t>
            </a:r>
            <a:r>
              <a:rPr lang="en-US" sz="2000" dirty="0" err="1" smtClean="0">
                <a:latin typeface="Microsoft Uighur" pitchFamily="2" charset="-78"/>
                <a:cs typeface="Microsoft Uighur" pitchFamily="2" charset="-78"/>
              </a:rPr>
              <a:t>n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en-US" sz="3200" dirty="0" smtClean="0">
                <a:latin typeface="Microsoft Uighur" pitchFamily="2" charset="-78"/>
                <a:cs typeface="Microsoft Uighur" pitchFamily="2" charset="-78"/>
              </a:rPr>
              <a:t>, a</a:t>
            </a:r>
            <a:r>
              <a:rPr lang="en-US" sz="2000" dirty="0" smtClean="0">
                <a:latin typeface="Microsoft Uighur" pitchFamily="2" charset="-78"/>
                <a:cs typeface="Microsoft Uighur" pitchFamily="2" charset="-78"/>
              </a:rPr>
              <a:t>n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ضرائب سری فوریه نامیده می شود و از روابط زیر محاسبه می شوند.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 rtl="1">
              <a:buNone/>
            </a:pPr>
            <a:endParaRPr lang="en-US" dirty="0" smtClean="0"/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648200"/>
            <a:ext cx="8001000" cy="20574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219450"/>
            <a:ext cx="5210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057400"/>
            <a:ext cx="444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352800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352800"/>
            <a:ext cx="6810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24375" y="3386138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 flipV="1">
            <a:off x="1295400" y="3505200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/>
              <a:t>ضرائب </a:t>
            </a:r>
            <a:r>
              <a:rPr lang="en-US" b="1" dirty="0" smtClean="0"/>
              <a:t>a</a:t>
            </a:r>
            <a:r>
              <a:rPr lang="en-US" b="1" baseline="-25000" dirty="0" smtClean="0"/>
              <a:t>0, </a:t>
            </a:r>
            <a:r>
              <a:rPr lang="en-US" b="1" dirty="0" err="1" smtClean="0"/>
              <a:t>b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 , a</a:t>
            </a:r>
            <a:r>
              <a:rPr lang="en-US" b="1" baseline="-25000" dirty="0" smtClean="0"/>
              <a:t>n</a:t>
            </a:r>
            <a:r>
              <a:rPr lang="fa-IR" b="1" dirty="0" smtClean="0"/>
              <a:t>  برای توابع زوج و فرد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dirty="0" smtClean="0"/>
              <a:t>اگر تابع </a:t>
            </a:r>
            <a:r>
              <a:rPr lang="en-US" dirty="0" smtClean="0"/>
              <a:t>f(x)</a:t>
            </a:r>
            <a:r>
              <a:rPr lang="fa-IR" dirty="0" smtClean="0"/>
              <a:t> در فاصله </a:t>
            </a:r>
            <a:r>
              <a:rPr lang="en-US" dirty="0" smtClean="0"/>
              <a:t>L </a:t>
            </a:r>
            <a:r>
              <a:rPr lang="fa-IR" dirty="0" smtClean="0"/>
              <a:t> و </a:t>
            </a:r>
            <a:r>
              <a:rPr lang="en-US" dirty="0" smtClean="0"/>
              <a:t>–L</a:t>
            </a:r>
            <a:r>
              <a:rPr lang="fa-IR" dirty="0" smtClean="0"/>
              <a:t> زوج باشد، گسترش فوریه آن بصورت زیر نوشته می شود.</a:t>
            </a: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 rtl="1">
              <a:buNone/>
            </a:pPr>
            <a:r>
              <a:rPr lang="fa-IR" dirty="0" smtClean="0"/>
              <a:t>اگر تابع </a:t>
            </a:r>
            <a:r>
              <a:rPr lang="en-US" dirty="0" smtClean="0"/>
              <a:t>f(x)</a:t>
            </a:r>
            <a:r>
              <a:rPr lang="fa-IR" dirty="0" smtClean="0"/>
              <a:t> در فاصله </a:t>
            </a:r>
            <a:r>
              <a:rPr lang="en-US" dirty="0" smtClean="0"/>
              <a:t>–L</a:t>
            </a:r>
            <a:r>
              <a:rPr lang="fa-IR" dirty="0" smtClean="0"/>
              <a:t> و </a:t>
            </a:r>
            <a:r>
              <a:rPr lang="en-US" dirty="0" smtClean="0"/>
              <a:t>L </a:t>
            </a:r>
            <a:r>
              <a:rPr lang="fa-IR" dirty="0" smtClean="0"/>
              <a:t> فرد باشد، بسط فوریه آن بصورت زیر است.</a:t>
            </a: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342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38700"/>
            <a:ext cx="3276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895600"/>
            <a:ext cx="488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181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895600"/>
            <a:ext cx="547255" cy="34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343400"/>
            <a:ext cx="530369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257800"/>
            <a:ext cx="530371" cy="33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مثال-سری فوریه تابع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را بدست آورید</a:t>
            </a:r>
            <a:r>
              <a:rPr lang="fa-IR" dirty="0" smtClean="0"/>
              <a:t>.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حل= تابع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زوج است ، پس0</a:t>
            </a:r>
            <a:r>
              <a:rPr lang="en-US" dirty="0" err="1" smtClean="0">
                <a:latin typeface="Microsoft Uighur" pitchFamily="2" charset="-78"/>
                <a:cs typeface="Microsoft Uighur" pitchFamily="2" charset="-78"/>
              </a:rPr>
              <a:t>bn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=</a:t>
            </a:r>
            <a:endParaRPr lang="fa-IR" dirty="0" smtClean="0">
              <a:latin typeface="Microsoft Uighur" pitchFamily="2" charset="-78"/>
              <a:cs typeface="Microsoft Uighur" pitchFamily="2" charset="-78"/>
            </a:endParaRPr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قدم دوم: دوره تناوب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برابر                       می باشد.</a:t>
            </a:r>
          </a:p>
          <a:p>
            <a:pPr algn="r" rtl="1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قدم سوم: محاسبه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a</a:t>
            </a:r>
            <a:r>
              <a:rPr lang="en-US" sz="1400" dirty="0" smtClean="0">
                <a:latin typeface="Microsoft Uighur" pitchFamily="2" charset="-78"/>
                <a:cs typeface="Microsoft Uighur" pitchFamily="2" charset="-78"/>
              </a:rPr>
              <a:t>n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. چون برای محاسبه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a</a:t>
            </a:r>
            <a:r>
              <a:rPr lang="en-US" sz="1400" dirty="0" smtClean="0">
                <a:latin typeface="Microsoft Uighur" pitchFamily="2" charset="-78"/>
                <a:cs typeface="Microsoft Uighur" pitchFamily="2" charset="-78"/>
              </a:rPr>
              <a:t>n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، ضابطه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باید معلوم باشدلذا ضابطه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را بدست می آوریم.</a:t>
            </a:r>
          </a:p>
          <a:p>
            <a:pPr algn="r" rtl="1">
              <a:buNone/>
            </a:pP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524001"/>
            <a:ext cx="5181600" cy="2274648"/>
          </a:xfrm>
          <a:prstGeom prst="rect">
            <a:avLst/>
          </a:prstGeom>
        </p:spPr>
      </p:pic>
      <p:pic>
        <p:nvPicPr>
          <p:cNvPr id="5" name="Picture 4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399" y="4191000"/>
            <a:ext cx="1066801" cy="7334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590800"/>
            <a:ext cx="133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990600"/>
            <a:ext cx="438150" cy="37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524000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810000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724400"/>
            <a:ext cx="438150" cy="37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800600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1524000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4800600"/>
            <a:ext cx="471488" cy="29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93260" y="4800601"/>
            <a:ext cx="48490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343400"/>
            <a:ext cx="471487" cy="29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514600"/>
            <a:ext cx="2095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229600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3228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962400"/>
            <a:ext cx="1343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572000"/>
            <a:ext cx="28765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066800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5181600"/>
            <a:ext cx="530369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2819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60579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724400"/>
            <a:ext cx="358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876800"/>
            <a:ext cx="530369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4743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953000"/>
            <a:ext cx="36004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895600"/>
            <a:ext cx="2381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828800"/>
            <a:ext cx="488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257800"/>
            <a:ext cx="488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1828800"/>
            <a:ext cx="530369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257800"/>
            <a:ext cx="561109" cy="35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895600"/>
            <a:ext cx="2095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48600" y="1676400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dirty="0" smtClean="0">
                <a:cs typeface="B Nazanin" pitchFamily="2" charset="-78"/>
              </a:rPr>
              <a:t>مثال:</a:t>
            </a:r>
            <a:endParaRPr lang="en-US" sz="3200" dirty="0">
              <a:cs typeface="B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43400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تابع فرد است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تکلیف- سری فوریه تابع رابدست آورید؟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59626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57600"/>
            <a:ext cx="25431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76800"/>
            <a:ext cx="487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724400"/>
            <a:ext cx="428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791200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2286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4648200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4648200"/>
            <a:ext cx="40914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5715000"/>
            <a:ext cx="2095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2564</TotalTime>
  <Words>356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بسمه تعالی  ریاضی مهندسی (جلسه اول)  مدرس: مقیمی </vt:lpstr>
      <vt:lpstr>سرفصل مطالب: - آنالیز فوریه (سری فوریه، انتگرال فوریه و تبدیل فوریه) - معادلات با مشتقات جزئی - توابع مختلط - انتگراگیری از توابع مختلط</vt:lpstr>
      <vt:lpstr>سری فوریه</vt:lpstr>
      <vt:lpstr>ضرائب a0, bn , an  برای توابع زوج و فرد </vt:lpstr>
      <vt:lpstr>Slide 5</vt:lpstr>
      <vt:lpstr>Slide 6</vt:lpstr>
      <vt:lpstr>Slide 7</vt:lpstr>
      <vt:lpstr>Slide 8</vt:lpstr>
      <vt:lpstr>Slide 9</vt:lpstr>
      <vt:lpstr>Slide 10</vt:lpstr>
      <vt:lpstr>       قضیه دیریکله و بحث  همگرائی: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DejaVu</dc:creator>
  <cp:lastModifiedBy>moghimi</cp:lastModifiedBy>
  <cp:revision>265</cp:revision>
  <dcterms:created xsi:type="dcterms:W3CDTF">2011-04-13T21:00:13Z</dcterms:created>
  <dcterms:modified xsi:type="dcterms:W3CDTF">2020-02-19T09:34:57Z</dcterms:modified>
</cp:coreProperties>
</file>