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65" r:id="rId3"/>
    <p:sldId id="293" r:id="rId4"/>
    <p:sldId id="267" r:id="rId5"/>
    <p:sldId id="268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297C-D950-4E84-BBA2-431C2B09C1D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E54FF-7B40-4893-8DCA-C8A532AB9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97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90A1-F2F1-49FE-938A-F1A76CFBAC51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0216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7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50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92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10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6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20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61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93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20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9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94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22525" y="990600"/>
            <a:ext cx="290496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4400" b="1" dirty="0" smtClean="0">
                <a:cs typeface="B Nazanin" pitchFamily="2" charset="-78"/>
              </a:rPr>
              <a:t>بسمه تعالی</a:t>
            </a:r>
          </a:p>
          <a:p>
            <a:pPr algn="ctr" rtl="1"/>
            <a:endParaRPr lang="fa-IR" sz="4400" b="1" dirty="0" smtClean="0">
              <a:cs typeface="B Nazanin" pitchFamily="2" charset="-78"/>
            </a:endParaRPr>
          </a:p>
          <a:p>
            <a:pPr algn="ctr" rtl="1"/>
            <a:r>
              <a:rPr lang="fa-IR" sz="4000" b="1" dirty="0" smtClean="0">
                <a:cs typeface="B Nazanin" pitchFamily="2" charset="-78"/>
              </a:rPr>
              <a:t>الکترومغناطیس</a:t>
            </a:r>
            <a:endParaRPr lang="fa-IR" sz="4400" b="1" dirty="0" smtClean="0">
              <a:cs typeface="B Nazanin" pitchFamily="2" charset="-78"/>
            </a:endParaRPr>
          </a:p>
          <a:p>
            <a:pPr algn="ctr" rtl="1"/>
            <a:r>
              <a:rPr lang="fa-IR" sz="4400" dirty="0" smtClean="0">
                <a:cs typeface="B Nazanin" pitchFamily="2" charset="-78"/>
              </a:rPr>
              <a:t>(جلسه </a:t>
            </a:r>
            <a:r>
              <a:rPr lang="fa-IR" sz="4400" dirty="0" smtClean="0">
                <a:cs typeface="B Nazanin" pitchFamily="2" charset="-78"/>
              </a:rPr>
              <a:t>دوم)</a:t>
            </a:r>
            <a:endParaRPr lang="fa-IR" sz="4400" dirty="0" smtClean="0">
              <a:cs typeface="B Nazanin" pitchFamily="2" charset="-78"/>
            </a:endParaRPr>
          </a:p>
          <a:p>
            <a:pPr algn="ctr" rtl="1"/>
            <a:endParaRPr lang="fa-IR" sz="4400" dirty="0" smtClean="0">
              <a:cs typeface="B Nazanin" pitchFamily="2" charset="-78"/>
            </a:endParaRPr>
          </a:p>
          <a:p>
            <a:pPr algn="ctr" rtl="1"/>
            <a:r>
              <a:rPr lang="fa-IR" sz="4000" dirty="0" smtClean="0">
                <a:cs typeface="B Nazanin" pitchFamily="2" charset="-78"/>
              </a:rPr>
              <a:t>مدرس: مقیمی</a:t>
            </a:r>
            <a:endParaRPr lang="en-US" sz="3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1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1886" y="261257"/>
            <a:ext cx="11408228" cy="58042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/>
          <a:p>
            <a:pPr marL="0" lvl="0" indent="0" algn="r" rtl="1">
              <a:buClr>
                <a:srgbClr val="83992A"/>
              </a:buClr>
              <a:buNone/>
            </a:pPr>
            <a:r>
              <a:rPr lang="fa-IR" dirty="0" smtClean="0">
                <a:solidFill>
                  <a:srgbClr val="FF0000"/>
                </a:solidFill>
                <a:cs typeface="B Koodak" panose="00000700000000000000" pitchFamily="2" charset="-78"/>
              </a:rPr>
              <a:t>مثال1-4</a:t>
            </a:r>
          </a:p>
          <a:p>
            <a:pPr lvl="0" algn="r" rtl="1">
              <a:buClr>
                <a:srgbClr val="83992A"/>
              </a:buClr>
              <a:buFont typeface="Wingdings" pitchFamily="2" charset="2"/>
              <a:buChar char="v"/>
            </a:pPr>
            <a:r>
              <a:rPr lang="fa-IR" dirty="0">
                <a:solidFill>
                  <a:srgbClr val="FF0000"/>
                </a:solidFill>
                <a:cs typeface="B Koodak" panose="00000700000000000000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cs typeface="B Koodak" panose="00000700000000000000" pitchFamily="2" charset="-78"/>
              </a:rPr>
              <a:t>سه ذرّۀ باردار مطابق شکل در سه رأس مثلث قائم الزاویه ای ثابت شده اند. نیروی الکتریکی خالص وارد بر ذرّۀ واقع در رأس قائمه و بزرگی این نیرو را محاسبه کنید.</a:t>
            </a:r>
            <a:endParaRPr lang="en-US" dirty="0">
              <a:solidFill>
                <a:srgbClr val="FF0000"/>
              </a:solidFill>
              <a:cs typeface="B Koodak" panose="00000700000000000000" pitchFamily="2" charset="-78"/>
            </a:endParaRPr>
          </a:p>
          <a:p>
            <a:pPr marL="0" lvl="0" indent="0">
              <a:buClr>
                <a:srgbClr val="83992A"/>
              </a:buClr>
              <a:buNone/>
            </a:pPr>
            <a:endParaRPr lang="fa-IR" sz="2400" dirty="0" smtClean="0">
              <a:solidFill>
                <a:srgbClr val="0070C0"/>
              </a:solidFill>
              <a:cs typeface="B Koodak" panose="00000700000000000000" pitchFamily="2" charset="-78"/>
            </a:endParaRPr>
          </a:p>
          <a:p>
            <a:pPr marL="0" lvl="0" indent="0" algn="r" rtl="1">
              <a:buClr>
                <a:srgbClr val="83992A"/>
              </a:buClr>
              <a:buNone/>
            </a:pPr>
            <a:endParaRPr lang="fa-IR" dirty="0" smtClean="0">
              <a:solidFill>
                <a:srgbClr val="0070C0"/>
              </a:solidFill>
              <a:cs typeface="B Koodak" panose="00000700000000000000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463" y="2034174"/>
            <a:ext cx="7096021" cy="352115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639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2"/>
              <p:cNvSpPr txBox="1">
                <a:spLocks/>
              </p:cNvSpPr>
              <p:nvPr/>
            </p:nvSpPr>
            <p:spPr>
              <a:xfrm>
                <a:off x="300252" y="348661"/>
                <a:ext cx="11682482" cy="57518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 rtl="1">
                  <a:buClr>
                    <a:srgbClr val="83992A"/>
                  </a:buClr>
                  <a:buFont typeface="Arial"/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پاسخ</a:t>
                </a:r>
              </a:p>
              <a:p>
                <a:pPr algn="r" rtl="1">
                  <a:buClr>
                    <a:srgbClr val="83992A"/>
                  </a:buClr>
                  <a:buFont typeface="Wingdings" pitchFamily="2" charset="2"/>
                  <a:buChar char="ü"/>
                </a:pPr>
                <a:r>
                  <a:rPr lang="fa-IR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نیروی بین بارهای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fa-IR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دافعه و نیروی بین بارهای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fa-IR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، جاذبه است.</a:t>
                </a:r>
              </a:p>
              <a:p>
                <a:pPr marL="0" indent="0">
                  <a:buClr>
                    <a:srgbClr val="83992A"/>
                  </a:buClr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=K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SupPr>
                              <m:e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(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21</m:t>
                                </m:r>
                              </m:sub>
                              <m:sup/>
                            </m:sSubSup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9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9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N</m:t>
                    </m:r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/>
                    <a:cs typeface="B Koodak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𝑚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2</m:t>
                        </m:r>
                      </m:sup>
                    </m:sSup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/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𝐶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2</m:t>
                        </m:r>
                      </m:sup>
                    </m:sSup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)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B Koodak" panose="000007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4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.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B Koodak" panose="00000700000000000000" pitchFamily="2" charset="-78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−</m:t>
                                </m:r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𝐶</m:t>
                            </m:r>
                          </m:e>
                        </m:d>
                        <m:d>
                          <m:d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B Koodak" panose="000007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.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0</m:t>
                            </m:r>
                            <m:r>
                              <a:rPr lang="fa-IR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B Koodak" panose="00000700000000000000" pitchFamily="2" charset="-78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3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.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𝑚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=</m:t>
                    </m:r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8</m:t>
                    </m:r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−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N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cs typeface="B Koodak" panose="00000700000000000000" pitchFamily="2" charset="-78"/>
                </a:endParaRPr>
              </a:p>
              <a:p>
                <a:pPr marL="0" indent="0" algn="r" rtl="1">
                  <a:buClr>
                    <a:srgbClr val="83992A"/>
                  </a:buClr>
                  <a:buFont typeface="Arial"/>
                  <a:buNone/>
                </a:pPr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با توجه به دستگاه مختصات انتخاب شده،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21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در جهت مثبت محور </a:t>
                </a:r>
                <a:r>
                  <a:rPr lang="en-US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X</a:t>
                </a:r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است و بنابراین،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21</m:t>
                            </m:r>
                          </m:sub>
                        </m:sSub>
                      </m:e>
                    </m:acc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=(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8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N</m:t>
                    </m:r>
                    <m:r>
                      <a:rPr lang="en-US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)</m:t>
                    </m:r>
                    <m:r>
                      <m:rPr>
                        <m:nor/>
                      </m:rPr>
                      <a:rPr lang="fa-IR" sz="2000" dirty="0">
                        <a:solidFill>
                          <a:schemeClr val="tx1"/>
                        </a:solidFill>
                        <a:cs typeface="B Koodak" panose="00000700000000000000" pitchFamily="2" charset="-78"/>
                      </a:rPr>
                      <m:t> </m:t>
                    </m:r>
                    <m:acc>
                      <m:accPr>
                        <m:chr m:val="⃗"/>
                        <m:ctrlPr>
                          <a:rPr lang="fa-I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𝑖</m:t>
                        </m:r>
                      </m:e>
                    </m:acc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میشود. به همین ترتیب، برای نیروی</a:t>
                </a:r>
              </a:p>
              <a:p>
                <a:pPr marL="0" indent="0" algn="r" rtl="1">
                  <a:buClr>
                    <a:srgbClr val="83992A"/>
                  </a:buClr>
                  <a:buFont typeface="Arial"/>
                  <a:buNone/>
                </a:pPr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بین بارهای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داریم:</a:t>
                </a:r>
              </a:p>
              <a:p>
                <a:pPr marL="0" indent="0">
                  <a:buClr>
                    <a:srgbClr val="83992A"/>
                  </a:buClr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𝐹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=K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(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31</m:t>
                                </m:r>
                              </m:sub>
                              <m:sup/>
                            </m:sSub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(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9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9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N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/>
                    <a:cs typeface="B Koodak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2</m:t>
                        </m:r>
                      </m:sup>
                    </m:sSup>
                    <m: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/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𝐶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2</m:t>
                        </m:r>
                      </m:sup>
                    </m:sSup>
                    <m: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)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B Koodak" panose="000007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.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0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B Koodak" panose="00000700000000000000" pitchFamily="2" charset="-78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𝐶</m:t>
                            </m:r>
                          </m:e>
                        </m:d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B Koodak" panose="00000700000000000000" pitchFamily="2" charset="-78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.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0</m:t>
                            </m:r>
                            <m:r>
                              <a:rPr lang="fa-IR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B Koodak" panose="00000700000000000000" pitchFamily="2" charset="-78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B Koodak" panose="00000700000000000000" pitchFamily="2" charset="-78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3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.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0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𝑚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=</m:t>
                    </m:r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6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N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cs typeface="B Koodak" panose="00000700000000000000" pitchFamily="2" charset="-78"/>
                </a:endParaRPr>
              </a:p>
              <a:p>
                <a:pPr marL="0" indent="0" rtl="1">
                  <a:buClr>
                    <a:srgbClr val="83992A"/>
                  </a:buClr>
                  <a:buFont typeface="Arial"/>
                  <a:buNone/>
                </a:pPr>
                <a:endParaRPr lang="fa-IR" dirty="0" smtClean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2" y="348661"/>
                <a:ext cx="11682482" cy="5751888"/>
              </a:xfrm>
              <a:prstGeom prst="rect">
                <a:avLst/>
              </a:prstGeom>
              <a:blipFill>
                <a:blip r:embed="rId2" cstate="print"/>
                <a:stretch>
                  <a:fillRect l="-261" t="-740" r="-88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390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2458" y="1115425"/>
                <a:ext cx="10798628" cy="4426766"/>
              </a:xfr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anchor="t">
                <a:normAutofit/>
              </a:bodyPr>
              <a:lstStyle/>
              <a:p>
                <a:pPr lvl="0" algn="r" rtl="1">
                  <a:buClr>
                    <a:srgbClr val="83992A"/>
                  </a:buClr>
                  <a:buFont typeface="Wingdings" pitchFamily="2" charset="2"/>
                  <a:buChar char="ü"/>
                </a:pPr>
                <a:r>
                  <a:rPr lang="fa-IR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با توجه به دستگاه مختصات انتخاب شده،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31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در جهت مثبت محور </a:t>
                </a:r>
                <a:r>
                  <a:rPr lang="en-US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Y</a:t>
                </a:r>
                <a:r>
                  <a:rPr lang="fa-IR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است</a:t>
                </a:r>
                <a:r>
                  <a:rPr lang="en-US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و بنابراین،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31</m:t>
                            </m:r>
                          </m:sub>
                        </m:sSub>
                      </m:e>
                    </m:acc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=(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6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fa-IR" sz="18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N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𝑗</m:t>
                        </m:r>
                        <m:r>
                          <a:rPr lang="fa-IR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 </m:t>
                        </m:r>
                      </m:e>
                    </m:acc>
                  </m:oMath>
                </a14:m>
                <a:r>
                  <a:rPr lang="fa-IR" sz="180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میشود. پس برایند نیروهای الکتریکی </a:t>
                </a:r>
                <a:r>
                  <a:rPr lang="en-US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وارد بر بار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1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برابر است با:</a:t>
                </a: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𝑇</m:t>
                                </m:r>
                              </m:sub>
                            </m:sSub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=</a:t>
                </a:r>
                <a:r>
                  <a:rPr lang="fa-IR" sz="1800" dirty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+</a:t>
                </a:r>
                <a:r>
                  <a:rPr lang="fa-IR" sz="1800" dirty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31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8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fa-IR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N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𝑖</m:t>
                        </m:r>
                        <m:r>
                          <a:rPr lang="fa-IR" sz="1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+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6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fa-IR" sz="1800" b="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N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 </m:t>
                        </m:r>
                      </m:e>
                    </m:acc>
                  </m:oMath>
                </a14:m>
                <a:endParaRPr lang="en-US" sz="1800" b="0" dirty="0" smtClean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:r>
                  <a:rPr lang="fa-IR" sz="1800" b="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و بزرگی آن با استفاده از رابطه فیثاغورس، چنین به دست می آید:</a:t>
                </a: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𝑇</m:t>
                            </m:r>
                          </m:sub>
                        </m:sSub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21</m:t>
                                </m:r>
                              </m:sub>
                              <m:sup/>
                            </m:sSubSup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(</m:t>
                                </m:r>
                                <m:r>
                                  <a:rPr lang="en-US" sz="1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31</m:t>
                                </m:r>
                              </m:sub>
                              <m:sup/>
                            </m:sSubSup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b="0" i="0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(</m:t>
                        </m:r>
                        <m:sSup>
                          <m:sSup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8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.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0</m:t>
                            </m:r>
                            <m:r>
                              <a:rPr lang="fa-IR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(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6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.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0</m:t>
                            </m:r>
                            <m:r>
                              <a:rPr lang="fa-IR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b="0" i="0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=</m:t>
                    </m:r>
                    <m:r>
                      <a:rPr lang="en-US" sz="1800" b="0" i="0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1</m:t>
                    </m:r>
                    <m:r>
                      <a:rPr lang="fa-IR" sz="1800" b="0" i="0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fa-IR" sz="1800" b="0" i="0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fa-IR" sz="1800" b="0" i="0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N</m:t>
                    </m:r>
                  </m:oMath>
                </a14:m>
                <a:endParaRPr lang="en-US" sz="1800" b="0" dirty="0" smtClean="0">
                  <a:solidFill>
                    <a:schemeClr val="tx1"/>
                  </a:solidFill>
                  <a:cs typeface="B Koodak" panose="00000700000000000000" pitchFamily="2" charset="-78"/>
                </a:endParaRP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:endParaRPr lang="en-US" sz="2000" b="0" dirty="0" smtClean="0">
                  <a:solidFill>
                    <a:prstClr val="black"/>
                  </a:solidFill>
                  <a:cs typeface="B Koodak" panose="00000700000000000000" pitchFamily="2" charset="-78"/>
                </a:endParaRP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:endParaRPr lang="fa-IR" sz="2000" dirty="0" smtClean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:endParaRPr lang="fa-IR" sz="2000" dirty="0" smtClean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458" y="1115425"/>
                <a:ext cx="10798628" cy="4426766"/>
              </a:xfrm>
              <a:blipFill>
                <a:blip r:embed="rId2" cstate="print"/>
                <a:stretch>
                  <a:fillRect t="-824" r="-3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613" y="3598128"/>
            <a:ext cx="3474162" cy="1621057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4530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23837"/>
            <a:ext cx="12192001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59452"/>
          <a:stretch/>
        </p:blipFill>
        <p:spPr>
          <a:xfrm>
            <a:off x="727099" y="537096"/>
            <a:ext cx="10601325" cy="55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2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40850"/>
          <a:stretch/>
        </p:blipFill>
        <p:spPr>
          <a:xfrm>
            <a:off x="799560" y="0"/>
            <a:ext cx="1060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2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4154064" y="424846"/>
            <a:ext cx="3470714" cy="720840"/>
          </a:xfrm>
          <a:prstGeom prst="round2SameRect">
            <a:avLst/>
          </a:prstGeom>
          <a:solidFill>
            <a:srgbClr val="FF93F7"/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fa-IR" sz="3200" dirty="0" smtClean="0">
                <a:solidFill>
                  <a:prstClr val="white"/>
                </a:solidFill>
                <a:cs typeface="B Koodak" panose="00000700000000000000" pitchFamily="2" charset="-78"/>
              </a:rPr>
              <a:t>قانون کولن</a:t>
            </a:r>
            <a:endParaRPr lang="en-US" sz="3200" dirty="0">
              <a:solidFill>
                <a:prstClr val="white"/>
              </a:solidFill>
              <a:cs typeface="B Koodak" panose="00000700000000000000" pitchFamily="2" charset="-7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1162" y="390764"/>
            <a:ext cx="3824784" cy="626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830" y="1685924"/>
            <a:ext cx="8048332" cy="19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6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8284958" y="282519"/>
            <a:ext cx="3470714" cy="72084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fa-IR" sz="3200" dirty="0" smtClean="0">
                <a:solidFill>
                  <a:prstClr val="white"/>
                </a:solidFill>
                <a:cs typeface="B Koodak" panose="00000700000000000000" pitchFamily="2" charset="-78"/>
              </a:rPr>
              <a:t>قانون کولن</a:t>
            </a:r>
            <a:endParaRPr lang="en-US" sz="3200" dirty="0">
              <a:solidFill>
                <a:prstClr val="white"/>
              </a:solidFill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895" y="1390081"/>
            <a:ext cx="4714017" cy="4642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771" y="1538812"/>
            <a:ext cx="7191375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2443" y="2078495"/>
            <a:ext cx="4810125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9240" y="4394580"/>
            <a:ext cx="4791075" cy="22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4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112" y="52387"/>
            <a:ext cx="111537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3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318" y="159657"/>
            <a:ext cx="11344275" cy="65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3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6673624" y="287204"/>
            <a:ext cx="5116736" cy="720840"/>
          </a:xfrm>
          <a:prstGeom prst="round2SameRect">
            <a:avLst/>
          </a:prstGeom>
          <a:solidFill>
            <a:srgbClr val="FF93F7"/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fa-IR" sz="3200" dirty="0">
                <a:solidFill>
                  <a:prstClr val="white"/>
                </a:solidFill>
                <a:cs typeface="B Koodak" panose="00000700000000000000" pitchFamily="2" charset="-78"/>
              </a:rPr>
              <a:t>برهم نهی نیروهای الکتروستاتیکی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6604" y="1187356"/>
            <a:ext cx="11503756" cy="463473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sz="4400" dirty="0" smtClean="0">
                <a:solidFill>
                  <a:srgbClr val="FF3399"/>
                </a:solidFill>
                <a:cs typeface="B Koodak" panose="00000700000000000000" pitchFamily="2" charset="-78"/>
              </a:rPr>
              <a:t>اصل </a:t>
            </a:r>
            <a:r>
              <a:rPr lang="fa-IR" sz="4400" dirty="0">
                <a:solidFill>
                  <a:srgbClr val="FF3399"/>
                </a:solidFill>
                <a:cs typeface="B Koodak" panose="00000700000000000000" pitchFamily="2" charset="-78"/>
              </a:rPr>
              <a:t>برهم نهی نیروهای </a:t>
            </a:r>
            <a:r>
              <a:rPr lang="fa-IR" sz="4400" dirty="0" smtClean="0">
                <a:solidFill>
                  <a:srgbClr val="FF3399"/>
                </a:solidFill>
                <a:cs typeface="B Koodak" panose="00000700000000000000" pitchFamily="2" charset="-78"/>
              </a:rPr>
              <a:t>الکتروستاتیکی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32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نیروی </a:t>
            </a:r>
            <a:r>
              <a:rPr lang="fa-IR" sz="3200" dirty="0">
                <a:solidFill>
                  <a:srgbClr val="002060"/>
                </a:solidFill>
                <a:cs typeface="B Koodak" panose="00000700000000000000" pitchFamily="2" charset="-78"/>
              </a:rPr>
              <a:t>الکتریکی وارد بر هر ذره باردار، برایند نیروهایی است که هر یک از ذره های دیگر در غیاب سایر ذره ها، بر آن ذره وارد میکند.</a:t>
            </a:r>
          </a:p>
          <a:p>
            <a:pPr marL="0" indent="0" algn="r" rtl="1">
              <a:buNone/>
            </a:pPr>
            <a:endParaRPr lang="en-US" sz="4000" dirty="0">
              <a:cs typeface="B Koodak" panose="00000700000000000000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92" y="2894867"/>
            <a:ext cx="3099215" cy="2593339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212" y="5875801"/>
            <a:ext cx="9801679" cy="9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0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830" y="370423"/>
                <a:ext cx="11402242" cy="4426766"/>
              </a:xfr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anchor="t">
                <a:normAutofit/>
              </a:bodyPr>
              <a:lstStyle/>
              <a:p>
                <a:pPr marL="0" indent="0" algn="r" rtl="1">
                  <a:buNone/>
                </a:pPr>
                <a:r>
                  <a:rPr lang="fa-IR" sz="36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مثال1-3</a:t>
                </a:r>
              </a:p>
              <a:p>
                <a:pPr algn="r" rtl="1">
                  <a:buFont typeface="Wingdings" pitchFamily="2" charset="2"/>
                  <a:buChar char="v"/>
                </a:pPr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سه ذرّه با بارهای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2</m:t>
                        </m:r>
                      </m:sub>
                    </m:sSub>
                    <m:r>
                      <a:rPr lang="fa-IR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𝐶</m:t>
                    </m:r>
                    <m:r>
                      <a:rPr lang="fa-IR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،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  <m:r>
                      <a:rPr lang="fa-IR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𝐶</m:t>
                    </m:r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=+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4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cs typeface="B Koodak" panose="00000700000000000000" pitchFamily="2" charset="-78"/>
                      </a:rPr>
                      <m:t>0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𝜇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𝐶</m:t>
                    </m:r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در نقطه های </a:t>
                </a:r>
                <a:r>
                  <a:rPr lang="en-US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A</a:t>
                </a:r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، </a:t>
                </a:r>
                <a:r>
                  <a:rPr lang="en-US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B</a:t>
                </a:r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و </a:t>
                </a:r>
                <a:r>
                  <a:rPr lang="en-US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C</a:t>
                </a:r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مطابق شکل زیر ثابت شده اند. نیروی الکتریکی خالص وارد بر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را محاسبه کنید.</a:t>
                </a:r>
              </a:p>
              <a:p>
                <a:pPr marL="0" indent="0" algn="r" rtl="1">
                  <a:buNone/>
                </a:pPr>
                <a:endParaRPr lang="en-US" dirty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830" y="370423"/>
                <a:ext cx="11402242" cy="4426766"/>
              </a:xfrm>
              <a:blipFill>
                <a:blip r:embed="rId2" cstate="print"/>
                <a:stretch>
                  <a:fillRect l="-320" t="-3022" r="-15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20" y="2679868"/>
            <a:ext cx="8269208" cy="180975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1865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0"/>
                <a:ext cx="11843657" cy="957943"/>
              </a:xfr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anchor="t">
                <a:normAutofit/>
              </a:bodyPr>
              <a:lstStyle/>
              <a:p>
                <a:pPr marL="0" indent="0" algn="just" rtl="1">
                  <a:buNone/>
                </a:pPr>
                <a:r>
                  <a:rPr lang="fa-IR" sz="20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پاسخ</a:t>
                </a:r>
              </a:p>
              <a:p>
                <a:pPr algn="just" rtl="1">
                  <a:buFont typeface="Wingdings" pitchFamily="2" charset="2"/>
                  <a:buChar char="ü"/>
                </a:pPr>
                <a:r>
                  <a:rPr lang="fa-IR" sz="2000" dirty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نیروی خالصی که بر بار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وارد میشود، برایند دو نیرویی است که از طرف</a:t>
                </a:r>
                <a:r>
                  <a:rPr lang="en-US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بارهای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fa-IR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fa-IR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بر آن وارد می شود.</a:t>
                </a: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0"/>
                <a:ext cx="11843657" cy="957943"/>
              </a:xfrm>
              <a:blipFill>
                <a:blip r:embed="rId2" cstate="print"/>
                <a:stretch>
                  <a:fillRect t="-2516" r="-514" b="-943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19314" y="1206633"/>
                <a:ext cx="11654972" cy="44267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buFont typeface="Wingdings" pitchFamily="2" charset="2"/>
                  <a:buChar char="ü"/>
                </a:pPr>
                <a:r>
                  <a:rPr lang="fa-IR" sz="24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فاصله بین بارهای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fa-IR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4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را با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𝑟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  <m:r>
                          <a:rPr lang="fa-IR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4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و فاصله بین بارهای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fa-IR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fa-IR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را با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𝑟</m:t>
                        </m:r>
                      </m:e>
                      <m:sub>
                        <m:r>
                          <a:rPr lang="fa-IR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2</m:t>
                        </m:r>
                        <m:r>
                          <a:rPr lang="fa-IR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4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نشان میدهیم</a:t>
                </a:r>
                <a:endParaRPr lang="en-US" sz="2800" dirty="0" smtClean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  <a:p>
                <a:pPr marL="0" indent="0" algn="r" rtl="1">
                  <a:buFont typeface="Wingdings 3" charset="2"/>
                  <a:buNone/>
                </a:pPr>
                <a:endParaRPr lang="en-US" sz="2800" i="1" dirty="0">
                  <a:solidFill>
                    <a:srgbClr val="0070C0"/>
                  </a:solidFill>
                  <a:latin typeface="Cambria Math"/>
                  <a:cs typeface="B Koodak" panose="00000700000000000000" pitchFamily="2" charset="-78"/>
                </a:endParaRPr>
              </a:p>
              <a:p>
                <a:pPr marL="0" indent="0" algn="r" rtl="1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𝐹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13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𝐾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B Koodak" panose="000007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B Koodak" panose="000007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B Koodak" panose="00000700000000000000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13</m:t>
                                  </m:r>
                                </m:sub>
                                <m:sup/>
                              </m:sSubSup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B Koodak" panose="00000700000000000000" pitchFamily="2" charset="-78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9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.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0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9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N</m:t>
                          </m:r>
                          <m: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2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.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5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𝐶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4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.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0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6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.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0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2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.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5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N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cs typeface="B Koodak" panose="00000700000000000000" pitchFamily="2" charset="-78"/>
                </a:endParaRPr>
              </a:p>
              <a:p>
                <a:pPr marL="0" indent="0" algn="r" rtl="1">
                  <a:buClr>
                    <a:srgbClr val="83992A"/>
                  </a:buClr>
                  <a:buFont typeface="Wingdings 3" charset="2"/>
                  <a:buNone/>
                </a:pPr>
                <a:endParaRPr lang="en-US" sz="2000" i="1" dirty="0" smtClean="0">
                  <a:solidFill>
                    <a:srgbClr val="FF0000"/>
                  </a:solidFill>
                  <a:latin typeface="Cambria Math"/>
                  <a:cs typeface="B Koodak" panose="00000700000000000000" pitchFamily="2" charset="-78"/>
                </a:endParaRPr>
              </a:p>
              <a:p>
                <a:pPr marL="0" indent="0" algn="r" rtl="1">
                  <a:buClr>
                    <a:srgbClr val="83992A"/>
                  </a:buClr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𝐹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𝐾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B Koodak" panose="000007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B Koodak" panose="000007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B Koodak" panose="00000700000000000000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B Koodak" panose="00000700000000000000" pitchFamily="2" charset="-78"/>
                                    </a:rPr>
                                    <m:t>23</m:t>
                                  </m:r>
                                </m:sub>
                                <m:sup/>
                              </m:sSub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B Koodak" panose="00000700000000000000" pitchFamily="2" charset="-78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9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9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N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.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𝐶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4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.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B Koodak" panose="00000700000000000000" pitchFamily="2" charset="-7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B Koodak" panose="000007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.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B Koodak" panose="00000700000000000000" pitchFamily="2" charset="-78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9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.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B Koodak" panose="00000700000000000000" pitchFamily="2" charset="-78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B Koodak" panose="00000700000000000000" pitchFamily="2" charset="-78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B Koodak" panose="00000700000000000000" pitchFamily="2" charset="-78"/>
                        </a:rPr>
                        <m:t>N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cs typeface="B Koodak" panose="00000700000000000000" pitchFamily="2" charset="-78"/>
                </a:endParaRPr>
              </a:p>
              <a:p>
                <a:pPr algn="r" rtl="1">
                  <a:buClr>
                    <a:srgbClr val="83992A"/>
                  </a:buClr>
                  <a:buFont typeface="Wingdings" pitchFamily="2" charset="2"/>
                  <a:buChar char="ü"/>
                </a:pPr>
                <a:r>
                  <a:rPr lang="fa-IR" sz="240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نیرویی که بار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بر بار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وارد می کند، دافعه و نیرویی که بار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بر بار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800" dirty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8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وارد می کند ، جاذبه است.</a:t>
                </a:r>
                <a:endParaRPr lang="en-US" sz="2800" dirty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  <a:p>
                <a:pPr marL="0" indent="0">
                  <a:buFont typeface="Wingdings 3" charset="2"/>
                  <a:buNone/>
                </a:pPr>
                <a:endParaRPr lang="en-US" sz="2000" dirty="0" smtClean="0">
                  <a:solidFill>
                    <a:srgbClr val="FF000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4" y="1206633"/>
                <a:ext cx="11654972" cy="4426766"/>
              </a:xfrm>
              <a:prstGeom prst="rect">
                <a:avLst/>
              </a:prstGeom>
              <a:blipFill>
                <a:blip r:embed="rId3" cstate="print"/>
                <a:stretch>
                  <a:fillRect t="-824" r="-73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021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1543" y="321262"/>
                <a:ext cx="10773673" cy="4426766"/>
              </a:xfr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anchor="t">
                <a:noAutofit/>
              </a:bodyPr>
              <a:lstStyle/>
              <a:p>
                <a:pPr algn="r" rtl="1">
                  <a:buFont typeface="Wingdings" pitchFamily="2" charset="2"/>
                  <a:buChar char="ü"/>
                </a:pPr>
                <a:r>
                  <a:rPr lang="fa-IR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</a:t>
                </a: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مطابق شکل، نیروهای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13</m:t>
                        </m:r>
                      </m:sub>
                    </m:sSub>
                  </m:oMath>
                </a14:m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𝐹</m:t>
                        </m:r>
                      </m:e>
                      <m:sub>
                        <m:r>
                          <a:rPr lang="fa-IR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در جهت های مخالف یکدیگرند و برایند آنها</a:t>
                </a:r>
              </a:p>
              <a:p>
                <a:pPr marL="0" indent="0" algn="r" rtl="1">
                  <a:buNone/>
                </a:pP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برابر است با:</a:t>
                </a: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23</m:t>
                            </m:r>
                          </m:sub>
                        </m:sSub>
                      </m:e>
                    </m:ac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13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                                                                                                        </a:t>
                </a: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:endParaRPr lang="fa-IR" sz="2400" dirty="0" smtClean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بنابراین بزرگی برابر تفاضل بزرگی آنهاست:</a:t>
                </a: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B Koodak" panose="000007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B Koodak" panose="00000700000000000000" pitchFamily="2" charset="-78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B Koodak" panose="00000700000000000000" pitchFamily="2" charset="-78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23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6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.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5</m:t>
                      </m:r>
                      <m:r>
                        <a:rPr lang="fa-IR" sz="2400" b="0" i="0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B Koodak" panose="00000700000000000000" pitchFamily="2" charset="-78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cs typeface="B Koodak" panose="00000700000000000000" pitchFamily="2" charset="-78"/>
                        </a:rPr>
                        <m:t>N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cs typeface="B Koodak" panose="00000700000000000000" pitchFamily="2" charset="-78"/>
                </a:endParaRP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و جهت آن در جهت نیروی بزرگتر(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23</m:t>
                            </m:r>
                          </m:sub>
                        </m:sSub>
                      </m:e>
                    </m:acc>
                  </m:oMath>
                </a14:m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)، یعنی از سمت راست به طرف چپ، است.</a:t>
                </a: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اگر محور </a:t>
                </a:r>
                <a:r>
                  <a:rPr lang="en-US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X</a:t>
                </a: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را روی خط واصل سه بار و جهت مثبت آن را به سمت راست در نظر بگیریم و بردار یکه محور </a:t>
                </a:r>
                <a:r>
                  <a:rPr lang="en-US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X</a:t>
                </a:r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را،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𝑖</m:t>
                        </m:r>
                      </m:e>
                    </m:acc>
                  </m:oMath>
                </a14:m>
                <a:r>
                  <a:rPr lang="fa-IR" sz="2400" dirty="0" smtClean="0">
                    <a:solidFill>
                      <a:srgbClr val="0070C0"/>
                    </a:solidFill>
                    <a:cs typeface="B Koodak" panose="00000700000000000000" pitchFamily="2" charset="-78"/>
                  </a:rPr>
                  <a:t> بنامیم، داریم:</a:t>
                </a: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B Koodak" panose="000007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B Koodak" panose="00000700000000000000" pitchFamily="2" charset="-78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B Koodak" panose="000007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B Koodak" panose="00000700000000000000" pitchFamily="2" charset="-78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(−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6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.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5</m:t>
                    </m:r>
                    <m:r>
                      <a:rPr lang="fa-IR" sz="240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N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)</m:t>
                    </m:r>
                  </m:oMath>
                </a14:m>
                <a:r>
                  <a:rPr lang="fa-IR" sz="2400" dirty="0">
                    <a:solidFill>
                      <a:schemeClr val="tx1"/>
                    </a:solidFill>
                    <a:cs typeface="B Koodak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a-I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𝑖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  <a:p>
                <a:pPr marL="0" lvl="0" indent="0">
                  <a:buClr>
                    <a:srgbClr val="83992A"/>
                  </a:buClr>
                  <a:buNone/>
                </a:pPr>
                <a:endParaRPr lang="fa-IR" sz="2400" dirty="0" smtClean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  <a:p>
                <a:pPr marL="0" lvl="0" indent="0" algn="r" rtl="1">
                  <a:buClr>
                    <a:srgbClr val="83992A"/>
                  </a:buClr>
                  <a:buNone/>
                </a:pPr>
                <a:endParaRPr lang="fa-IR" dirty="0" smtClean="0">
                  <a:solidFill>
                    <a:srgbClr val="0070C0"/>
                  </a:solidFill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543" y="321262"/>
                <a:ext cx="10773673" cy="4426766"/>
              </a:xfrm>
              <a:blipFill>
                <a:blip r:embed="rId2" cstate="print"/>
                <a:stretch>
                  <a:fillRect l="-1017" t="-2885" r="-960" b="-645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304" y="894467"/>
            <a:ext cx="4566368" cy="1088215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1264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90</Words>
  <Application>Microsoft Office PowerPoint</Application>
  <PresentationFormat>Custom</PresentationFormat>
  <Paragraphs>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moghimi</cp:lastModifiedBy>
  <cp:revision>38</cp:revision>
  <dcterms:created xsi:type="dcterms:W3CDTF">2018-02-24T05:21:10Z</dcterms:created>
  <dcterms:modified xsi:type="dcterms:W3CDTF">2020-03-13T16:32:39Z</dcterms:modified>
</cp:coreProperties>
</file>