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95" r:id="rId3"/>
    <p:sldId id="294" r:id="rId4"/>
    <p:sldId id="259" r:id="rId5"/>
    <p:sldId id="289" r:id="rId6"/>
    <p:sldId id="290" r:id="rId7"/>
    <p:sldId id="286" r:id="rId8"/>
    <p:sldId id="287" r:id="rId9"/>
    <p:sldId id="288" r:id="rId10"/>
    <p:sldId id="280" r:id="rId11"/>
    <p:sldId id="258" r:id="rId12"/>
    <p:sldId id="281" r:id="rId13"/>
    <p:sldId id="261" r:id="rId14"/>
    <p:sldId id="292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297C-D950-4E84-BBA2-431C2B09C1D8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E54FF-7B40-4893-8DCA-C8A532AB9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97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90A1-F2F1-49FE-938A-F1A76CFBAC51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163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90A1-F2F1-49FE-938A-F1A76CFBAC51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163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90A1-F2F1-49FE-938A-F1A76CFBAC51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0216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7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5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92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910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6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20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61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93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20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5B5F-1DE6-48A7-9339-94FC4E9C15CA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DF08-AA2F-40CE-BC9D-A263DB2340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94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22525" y="990600"/>
            <a:ext cx="290496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fa-IR" sz="4400" b="1" dirty="0" smtClean="0">
                <a:cs typeface="B Nazanin" pitchFamily="2" charset="-78"/>
              </a:rPr>
              <a:t>بسمه تعالی</a:t>
            </a:r>
          </a:p>
          <a:p>
            <a:pPr algn="ctr" rtl="1"/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000" b="1" dirty="0" smtClean="0">
                <a:cs typeface="B Nazanin" pitchFamily="2" charset="-78"/>
              </a:rPr>
              <a:t>الکترومغناطیس</a:t>
            </a:r>
            <a:endParaRPr lang="fa-IR" sz="4400" b="1" dirty="0" smtClean="0">
              <a:cs typeface="B Nazanin" pitchFamily="2" charset="-78"/>
            </a:endParaRPr>
          </a:p>
          <a:p>
            <a:pPr algn="ctr" rtl="1"/>
            <a:r>
              <a:rPr lang="fa-IR" sz="4400" dirty="0" smtClean="0">
                <a:cs typeface="B Nazanin" pitchFamily="2" charset="-78"/>
              </a:rPr>
              <a:t>(جلسه اول)</a:t>
            </a:r>
          </a:p>
          <a:p>
            <a:pPr algn="ctr" rtl="1"/>
            <a:endParaRPr lang="fa-IR" sz="4400" dirty="0" smtClean="0">
              <a:cs typeface="B Nazanin" pitchFamily="2" charset="-78"/>
            </a:endParaRPr>
          </a:p>
          <a:p>
            <a:pPr algn="ctr" rtl="1"/>
            <a:r>
              <a:rPr lang="fa-IR" sz="4000" dirty="0" smtClean="0">
                <a:cs typeface="B Nazanin" pitchFamily="2" charset="-78"/>
              </a:rPr>
              <a:t>مدرس: مقیمی</a:t>
            </a:r>
            <a:endParaRPr lang="en-US" sz="36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29412" b="32620"/>
          <a:stretch/>
        </p:blipFill>
        <p:spPr>
          <a:xfrm>
            <a:off x="0" y="1219200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9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067946" y="138866"/>
            <a:ext cx="5694128" cy="720840"/>
          </a:xfrm>
          <a:prstGeom prst="round2SameRect">
            <a:avLst/>
          </a:prstGeom>
          <a:solidFill>
            <a:srgbClr val="FF93F7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3200" dirty="0">
                <a:solidFill>
                  <a:prstClr val="white"/>
                </a:solidFill>
                <a:cs typeface="B Koodak" panose="00000700000000000000" pitchFamily="2" charset="-78"/>
              </a:rPr>
              <a:t> </a:t>
            </a:r>
            <a:r>
              <a:rPr lang="fa-IR" sz="3200" dirty="0" smtClean="0">
                <a:solidFill>
                  <a:prstClr val="white"/>
                </a:solidFill>
                <a:cs typeface="B Koodak" panose="00000700000000000000" pitchFamily="2" charset="-78"/>
              </a:rPr>
              <a:t>برهم زدن تعادل بار الکتریکی مواد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B Koodak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14" y="859706"/>
            <a:ext cx="3341223" cy="287972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148" y="940067"/>
            <a:ext cx="3354631" cy="2799368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chemeClr val="bg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1100" y="0"/>
            <a:ext cx="33909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709165" y="5520801"/>
                <a:ext cx="7649736" cy="13371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 rtl="1">
                  <a:buFont typeface="Wingdings 3" charset="2"/>
                  <a:buNone/>
                </a:pPr>
                <a:r>
                  <a:rPr lang="fa-IR" sz="2800" dirty="0" smtClean="0">
                    <a:solidFill>
                      <a:srgbClr val="FF0000"/>
                    </a:solidFill>
                    <a:cs typeface="B Koodak" panose="00000700000000000000" pitchFamily="2" charset="-78"/>
                  </a:rPr>
                  <a:t>پاسخ</a:t>
                </a:r>
              </a:p>
              <a:p>
                <a:pPr marL="0" indent="0">
                  <a:buFont typeface="Wingdings 3" charset="2"/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Elephant" pitchFamily="18" charset="0"/>
                    <a:cs typeface="B Koodak" panose="00000700000000000000" pitchFamily="2" charset="-78"/>
                  </a:rPr>
                  <a:t>q=ne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→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𝑛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𝑞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Elephant" pitchFamily="18" charset="0"/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B Koodak" panose="00000700000000000000" pitchFamily="2" charset="-78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−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9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𝐶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1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.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B Koodak" panose="00000700000000000000" pitchFamily="2" charset="-78"/>
                          </a:rPr>
                          <m:t>6</m:t>
                        </m:r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×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B Koodak" panose="000007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−</m:t>
                            </m:r>
                            <m: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B Koodak" panose="00000700000000000000" pitchFamily="2" charset="-78"/>
                              </a:rPr>
                              <m:t>19</m:t>
                            </m:r>
                          </m:sup>
                        </m:s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Elephant" pitchFamily="18" charset="0"/>
                    <a:cs typeface="B Koodak" panose="00000700000000000000" pitchFamily="2" charset="-78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cs typeface="B Koodak" panose="00000700000000000000" pitchFamily="2" charset="-78"/>
                      </a:rPr>
                      <m:t>6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×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B Koodak" panose="00000700000000000000" pitchFamily="2" charset="-78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10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B Koodak" panose="00000700000000000000" pitchFamily="2" charset="-78"/>
                          </a:rPr>
                          <m:t>9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B Koodak" panose="00000700000000000000" pitchFamily="2" charset="-78"/>
                      </a:rPr>
                      <m:t>elektron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Elephant" pitchFamily="18" charset="0"/>
                  <a:cs typeface="B Koodak" panose="00000700000000000000" pitchFamily="2" charset="-78"/>
                </a:endParaRPr>
              </a:p>
              <a:p>
                <a:pPr marL="0" indent="0">
                  <a:buFont typeface="Wingdings 3" charset="2"/>
                  <a:buNone/>
                </a:pPr>
                <a:endParaRPr lang="en-US" sz="2800" dirty="0" smtClean="0">
                  <a:solidFill>
                    <a:srgbClr val="FF0000"/>
                  </a:solidFill>
                  <a:latin typeface="Elephant" pitchFamily="18" charset="0"/>
                  <a:cs typeface="B Koodak" panose="00000700000000000000" pitchFamily="2" charset="-78"/>
                </a:endParaRPr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5" y="5520801"/>
                <a:ext cx="7649736" cy="1337199"/>
              </a:xfrm>
              <a:prstGeom prst="rect">
                <a:avLst/>
              </a:prstGeom>
              <a:blipFill>
                <a:blip r:embed="rId5" cstate="print"/>
                <a:stretch>
                  <a:fillRect l="-1512" t="-4525" r="-1591" b="-31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3221502" y="3844305"/>
            <a:ext cx="5579598" cy="1559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Wingdings 3" charset="2"/>
              <a:buNone/>
            </a:pPr>
            <a:r>
              <a:rPr lang="fa-IR" sz="24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مثال1-1</a:t>
            </a:r>
          </a:p>
          <a:p>
            <a:pPr algn="just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وقتی روی فرش راه می روید و بدنتان بار الکتریکی پیدا </a:t>
            </a:r>
            <a:r>
              <a:rPr lang="en-US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  </a:t>
            </a:r>
            <a:r>
              <a:rPr lang="fa-IR" sz="28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می کند، هنگام دست دادن با دوستتان، ممکن است با انتقال بار در حدود </a:t>
            </a:r>
            <a:r>
              <a:rPr lang="en-US" sz="2800" dirty="0" smtClean="0">
                <a:solidFill>
                  <a:schemeClr val="tx1"/>
                </a:solidFill>
                <a:latin typeface="Elephant" pitchFamily="18" charset="0"/>
                <a:cs typeface="B Koodak" panose="00000700000000000000" pitchFamily="2" charset="-78"/>
              </a:rPr>
              <a:t>1nC</a:t>
            </a:r>
            <a:r>
              <a:rPr lang="fa-IR" sz="2800" dirty="0" smtClean="0">
                <a:solidFill>
                  <a:srgbClr val="0070C0"/>
                </a:solidFill>
                <a:latin typeface="Elephant" pitchFamily="18" charset="0"/>
                <a:cs typeface="B Koodak" panose="00000700000000000000" pitchFamily="2" charset="-78"/>
              </a:rPr>
              <a:t> به او شوکی وارد کنید. در این انتقال بار چند الکترون بین شما و دوستتان منتقل شده است؟</a:t>
            </a:r>
            <a:endParaRPr lang="en-US" sz="2400" dirty="0">
              <a:solidFill>
                <a:srgbClr val="0070C0"/>
              </a:solidFill>
              <a:cs typeface="B Koodak" panose="00000700000000000000" pitchFamily="2" charset="-7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639" y="3844305"/>
            <a:ext cx="2998863" cy="1571625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182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227" y="1113928"/>
            <a:ext cx="1828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9488" y="1075827"/>
            <a:ext cx="33147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057" y="1113928"/>
            <a:ext cx="38766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11" y="3538751"/>
            <a:ext cx="3200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299" y="3538751"/>
            <a:ext cx="16573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028" y="3329559"/>
            <a:ext cx="5719643" cy="323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27838" y="150125"/>
            <a:ext cx="529183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بار دار کردن اشیاء بوسیله القا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7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1" y="91320"/>
            <a:ext cx="3333750" cy="66960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3751" y="1221448"/>
            <a:ext cx="8485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FF3399"/>
              </a:buClr>
              <a:buFont typeface="Courier New" pitchFamily="49" charset="0"/>
              <a:buChar char="o"/>
            </a:pP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دو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جسم باردار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الکتریکی بر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هم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نیرو وارد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میکنند </a:t>
            </a:r>
            <a:r>
              <a:rPr lang="fa-IR" sz="2400" dirty="0" smtClean="0">
                <a:solidFill>
                  <a:srgbClr val="002060"/>
                </a:solidFill>
                <a:cs typeface="B Koodak" panose="00000700000000000000" pitchFamily="2" charset="-78"/>
              </a:rPr>
              <a:t>که میتواند </a:t>
            </a:r>
            <a:r>
              <a:rPr lang="fa-IR" sz="2400" dirty="0">
                <a:solidFill>
                  <a:srgbClr val="002060"/>
                </a:solidFill>
                <a:cs typeface="B Koodak" panose="00000700000000000000" pitchFamily="2" charset="-78"/>
              </a:rPr>
              <a:t>جاذبه یا دافعه باشد.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3067946" y="138866"/>
            <a:ext cx="5694128" cy="720840"/>
          </a:xfrm>
          <a:prstGeom prst="round2SameRect">
            <a:avLst/>
          </a:prstGeom>
          <a:solidFill>
            <a:srgbClr val="FF93F7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3200" dirty="0" smtClean="0">
                <a:solidFill>
                  <a:prstClr val="white"/>
                </a:solidFill>
                <a:cs typeface="B Koodak" panose="00000700000000000000" pitchFamily="2" charset="-78"/>
              </a:rPr>
              <a:t>ویژگی های بار الکتریکی مواد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713" y="1811740"/>
            <a:ext cx="8125465" cy="129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022" y="224406"/>
            <a:ext cx="9941471" cy="633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49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707" y="321219"/>
            <a:ext cx="9971751" cy="61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0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873" y="174171"/>
            <a:ext cx="11325225" cy="63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6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96604" y="320040"/>
            <a:ext cx="54601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 smtClean="0">
                <a:cs typeface="B Nazanin" pitchFamily="2" charset="-78"/>
              </a:rPr>
              <a:t>سرفصل مطالب:</a:t>
            </a:r>
          </a:p>
          <a:p>
            <a:pPr algn="r" rtl="1"/>
            <a:endParaRPr lang="fa-IR" sz="4400" dirty="0" smtClean="0">
              <a:cs typeface="B Nazanin" pitchFamily="2" charset="-78"/>
            </a:endParaRP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الکترواستاتیک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میدان الکتریکی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میدان الکتریکی بارهای پیوسته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دستگاههای مختصات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قانون گاوس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پتانسیل الکتریکی</a:t>
            </a:r>
          </a:p>
          <a:p>
            <a:pPr algn="r" rtl="1">
              <a:buFontTx/>
              <a:buChar char="-"/>
            </a:pP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smtClean="0">
                <a:cs typeface="B Nazanin" pitchFamily="2" charset="-78"/>
              </a:rPr>
              <a:t>میدان مغناطیسی</a:t>
            </a:r>
            <a:endParaRPr lang="fa-IR" sz="4400" b="1" dirty="0" smtClean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391" y="5334000"/>
            <a:ext cx="9020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b="1" dirty="0" smtClean="0">
                <a:cs typeface="B Nazanin" pitchFamily="2" charset="-78"/>
              </a:rPr>
              <a:t>مرجع درس: </a:t>
            </a:r>
            <a:r>
              <a:rPr lang="fa-IR" sz="3200" dirty="0" smtClean="0">
                <a:cs typeface="B Nazanin" pitchFamily="2" charset="-78"/>
              </a:rPr>
              <a:t>الکترومغناطیس    نویسنده: ویلیام هیت   ترجمه: دیانی</a:t>
            </a:r>
            <a:r>
              <a:rPr lang="fa-IR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101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2988860" y="2456868"/>
            <a:ext cx="9096257" cy="1773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Clr>
                <a:srgbClr val="FF3399"/>
              </a:buClr>
              <a:buFont typeface="Courier New" pitchFamily="49" charset="0"/>
              <a:buChar char="o"/>
            </a:pP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 یک اتم خنثی، تعداد الکترون ها برابر با تعداد پروتون های هسته است و بنابراین جمع جبری همه بارها( بار خالص) دقیقاً برابر با</a:t>
            </a:r>
            <a:r>
              <a:rPr lang="fa-IR" b="1" u="sng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fa-IR" b="1" u="sng" dirty="0" smtClean="0">
                <a:solidFill>
                  <a:srgbClr val="FF3399"/>
                </a:solidFill>
                <a:cs typeface="B Nazanin" panose="00000400000000000000" pitchFamily="2" charset="-78"/>
              </a:rPr>
              <a:t>صفر </a:t>
            </a: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است.</a:t>
            </a:r>
          </a:p>
          <a:p>
            <a:pPr algn="just" rtl="1">
              <a:buClr>
                <a:srgbClr val="FF3399"/>
              </a:buClr>
              <a:buFont typeface="Courier New" pitchFamily="49" charset="0"/>
              <a:buChar char="o"/>
            </a:pPr>
            <a:r>
              <a:rPr lang="fa-IR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در تجربه هایی مانند مالش اجسام به یکدیگر الکترون ها تولید نمیشوند و یا از بین نمی روند، بلکه صرفاً از جسمی به جسم دیگر منتقل میشوند.</a:t>
            </a:r>
            <a:endParaRPr lang="fa-IR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019" y="1936224"/>
            <a:ext cx="2579497" cy="2326633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2516" y="219501"/>
            <a:ext cx="9372600" cy="6381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88860" y="1126987"/>
            <a:ext cx="9096256" cy="1275962"/>
            <a:chOff x="1225983" y="1451565"/>
            <a:chExt cx="10706100" cy="12759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4233" y="1451565"/>
              <a:ext cx="9467850" cy="12382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5983" y="2260802"/>
              <a:ext cx="1238250" cy="4667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766" y="993637"/>
            <a:ext cx="2476500" cy="75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741" y="4452969"/>
            <a:ext cx="11763375" cy="23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1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3067946" y="40390"/>
            <a:ext cx="5694128" cy="720840"/>
          </a:xfrm>
          <a:prstGeom prst="round2SameRect">
            <a:avLst/>
          </a:prstGeom>
          <a:solidFill>
            <a:srgbClr val="FF93F7"/>
          </a:solidFill>
          <a:ln w="28575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defRPr/>
            </a:pPr>
            <a:r>
              <a:rPr lang="fa-IR" sz="3200" dirty="0" smtClean="0">
                <a:solidFill>
                  <a:prstClr val="white"/>
                </a:solidFill>
                <a:cs typeface="B Koodak" panose="00000700000000000000" pitchFamily="2" charset="-78"/>
              </a:rPr>
              <a:t>ویژگی های بار الکتریکی مواد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B Koodak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t="38316" b="52083"/>
          <a:stretch/>
        </p:blipFill>
        <p:spPr>
          <a:xfrm>
            <a:off x="493485" y="5431808"/>
            <a:ext cx="11274945" cy="702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4380" y="6134100"/>
            <a:ext cx="9544050" cy="7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831" y="963020"/>
            <a:ext cx="11112807" cy="44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4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14" y="135270"/>
            <a:ext cx="10326113" cy="67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4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740" y="172928"/>
            <a:ext cx="10838952" cy="64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2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075" y="0"/>
            <a:ext cx="9230861" cy="3072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6847" y="3264232"/>
            <a:ext cx="9189919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9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302" y="95533"/>
            <a:ext cx="9761474" cy="66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096" y="38806"/>
            <a:ext cx="11066557" cy="6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44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198</Words>
  <Application>Microsoft Office PowerPoint</Application>
  <PresentationFormat>Custom</PresentationFormat>
  <Paragraphs>29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moghimi</cp:lastModifiedBy>
  <cp:revision>39</cp:revision>
  <dcterms:created xsi:type="dcterms:W3CDTF">2018-02-24T05:21:10Z</dcterms:created>
  <dcterms:modified xsi:type="dcterms:W3CDTF">2020-03-13T16:27:12Z</dcterms:modified>
</cp:coreProperties>
</file>